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13"/>
  </p:notesMasterIdLst>
  <p:sldIdLst>
    <p:sldId id="256" r:id="rId2"/>
    <p:sldId id="261" r:id="rId3"/>
    <p:sldId id="260" r:id="rId4"/>
    <p:sldId id="259" r:id="rId5"/>
    <p:sldId id="262" r:id="rId6"/>
    <p:sldId id="267" r:id="rId7"/>
    <p:sldId id="266" r:id="rId8"/>
    <p:sldId id="263" r:id="rId9"/>
    <p:sldId id="264" r:id="rId10"/>
    <p:sldId id="268" r:id="rId11"/>
    <p:sldId id="258" r:id="rId12"/>
  </p:sldIdLst>
  <p:sldSz cx="12192000" cy="6858000"/>
  <p:notesSz cx="7104063" cy="10234613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66B3"/>
    <a:srgbClr val="ABC0E5"/>
    <a:srgbClr val="3585C2"/>
    <a:srgbClr val="CBE2F2"/>
    <a:srgbClr val="F2C8D0"/>
    <a:srgbClr val="F6DBDF"/>
    <a:srgbClr val="D3F4D4"/>
    <a:srgbClr val="EAE9F8"/>
    <a:srgbClr val="F8E6E8"/>
    <a:srgbClr val="F6DF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Помірний стиль 4 –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81" autoAdjust="0"/>
    <p:restoredTop sz="81356" autoAdjust="0"/>
  </p:normalViewPr>
  <p:slideViewPr>
    <p:cSldViewPr snapToGrid="0">
      <p:cViewPr varScale="1">
        <p:scale>
          <a:sx n="90" d="100"/>
          <a:sy n="90" d="100"/>
        </p:scale>
        <p:origin x="14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3993" y="1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6E2E68C1-7C92-40E3-AFA3-304CB20DC52B}" type="datetimeFigureOut">
              <a:rPr lang="ru-UA" smtClean="0"/>
              <a:t>06/29/2025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7938"/>
            <a:ext cx="6143625" cy="3455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3993" y="9721108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9F34E120-3DEE-4F71-A295-0D05B9AFF953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38984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4E120-3DEE-4F71-A295-0D05B9AFF95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94606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b="1" noProof="0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4E120-3DEE-4F71-A295-0D05B9AFF953}" type="slidenum">
              <a:rPr lang="ru-UA" smtClean="0"/>
              <a:t>4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5080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4E120-3DEE-4F71-A295-0D05B9AFF953}" type="slidenum">
              <a:rPr lang="ru-UA" smtClean="0"/>
              <a:t>11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9286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385000-707A-BCCF-835E-7F5C1F87B2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8948" y="1122363"/>
            <a:ext cx="5439052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85A4-F2F7-313D-4396-F32C40C19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72830" y="3602038"/>
            <a:ext cx="499516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987EDC-D7B4-4309-7A65-BA0F86F2D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4E91-D328-4C1A-9F88-B6C74C43005D}" type="datetimeFigureOut">
              <a:rPr lang="ru-UA" smtClean="0"/>
              <a:t>06/29/2025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848406-63E5-56EB-1D09-4EDCAE85F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806E60-E0DF-FF2C-1EC3-D3C989B67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3EDF-C421-44D1-B1B7-87CB0D0E01A1}" type="slidenum">
              <a:rPr lang="ru-UA" smtClean="0"/>
              <a:t>‹№›</a:t>
            </a:fld>
            <a:endParaRPr lang="ru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958F96-D658-E610-1E09-7D9529B92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242" t="8226" r="51617" b="4185"/>
          <a:stretch/>
        </p:blipFill>
        <p:spPr>
          <a:xfrm>
            <a:off x="0" y="0"/>
            <a:ext cx="3225421" cy="68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16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AF725C0-A518-D2A2-B85B-273A69FA7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05" y="1278384"/>
            <a:ext cx="11572042" cy="48985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78DE16-14C8-70E3-6E11-51A1B300A3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08" t="62439" r="16841" b="18233"/>
          <a:stretch/>
        </p:blipFill>
        <p:spPr>
          <a:xfrm>
            <a:off x="0" y="41773"/>
            <a:ext cx="3858322" cy="626564"/>
          </a:xfrm>
          <a:prstGeom prst="rect">
            <a:avLst/>
          </a:prstGeom>
        </p:spPr>
      </p:pic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A6FE6D-958A-8832-B008-FF13219051E2}"/>
              </a:ext>
            </a:extLst>
          </p:cNvPr>
          <p:cNvSpPr txBox="1">
            <a:spLocks/>
          </p:cNvSpPr>
          <p:nvPr userDrawn="1"/>
        </p:nvSpPr>
        <p:spPr>
          <a:xfrm>
            <a:off x="11536532" y="0"/>
            <a:ext cx="655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UA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0D223EDF-C421-44D1-B1B7-87CB0D0E01A1}" type="slidenum">
              <a:rPr lang="ru-UA" b="1" smtClean="0"/>
              <a:pPr algn="l"/>
              <a:t>‹№›</a:t>
            </a:fld>
            <a:endParaRPr lang="ru-UA" b="1" dirty="0"/>
          </a:p>
        </p:txBody>
      </p:sp>
      <p:sp>
        <p:nvSpPr>
          <p:cNvPr id="10" name="Місце для дати 9">
            <a:extLst>
              <a:ext uri="{FF2B5EF4-FFF2-40B4-BE49-F238E27FC236}">
                <a16:creationId xmlns:a16="http://schemas.microsoft.com/office/drawing/2014/main" id="{FF72D2ED-90D0-B862-A930-99F73FE3DB8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40EB4E91-D328-4C1A-9F88-B6C74C43005D}" type="datetimeFigureOut">
              <a:rPr lang="ru-UA" smtClean="0"/>
              <a:t>06/29/2025</a:t>
            </a:fld>
            <a:endParaRPr lang="ru-UA"/>
          </a:p>
        </p:txBody>
      </p:sp>
      <p:sp>
        <p:nvSpPr>
          <p:cNvPr id="11" name="Місце для нижнього колонтитула 10">
            <a:extLst>
              <a:ext uri="{FF2B5EF4-FFF2-40B4-BE49-F238E27FC236}">
                <a16:creationId xmlns:a16="http://schemas.microsoft.com/office/drawing/2014/main" id="{721A1E0A-968E-0A59-6B9C-A8D1F94380E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50D046-47C7-D981-DAFF-93693F1F07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04" y="507169"/>
            <a:ext cx="11572042" cy="691316"/>
          </a:xfrm>
        </p:spPr>
        <p:txBody>
          <a:bodyPr lIns="0" tIns="0" rIns="0" bIns="0" anchor="t" anchorCtr="0">
            <a:normAutofit/>
          </a:bodyPr>
          <a:lstStyle>
            <a:lvl1pPr algn="ctr">
              <a:defRPr sz="2800" b="1">
                <a:solidFill>
                  <a:srgbClr val="0166B3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  <a:endParaRPr lang="ru-UA" dirty="0"/>
          </a:p>
        </p:txBody>
      </p:sp>
      <p:sp>
        <p:nvSpPr>
          <p:cNvPr id="14" name="Номер слайда 8">
            <a:extLst>
              <a:ext uri="{FF2B5EF4-FFF2-40B4-BE49-F238E27FC236}">
                <a16:creationId xmlns:a16="http://schemas.microsoft.com/office/drawing/2014/main" id="{CB5CA457-1DA9-6BCE-DABA-00B5445EE39A}"/>
              </a:ext>
            </a:extLst>
          </p:cNvPr>
          <p:cNvSpPr txBox="1">
            <a:spLocks/>
          </p:cNvSpPr>
          <p:nvPr userDrawn="1"/>
        </p:nvSpPr>
        <p:spPr>
          <a:xfrm>
            <a:off x="9347447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UA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166B3"/>
                </a:solidFill>
                <a:latin typeface="Minion Pro Med" panose="02040503050201020203" pitchFamily="18" charset="0"/>
              </a:rPr>
              <a:t>nubip.edu.ua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621590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CF45AA7-9DAE-6E84-1B86-3981B1746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982E76-6529-CA58-0921-FA53A26A72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03824C0-580F-52B0-65B0-D7E84FC9AA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08" t="62439" r="16841" b="18233"/>
          <a:stretch/>
        </p:blipFill>
        <p:spPr>
          <a:xfrm>
            <a:off x="0" y="41773"/>
            <a:ext cx="3858322" cy="626564"/>
          </a:xfrm>
          <a:prstGeom prst="rect">
            <a:avLst/>
          </a:prstGeom>
        </p:spPr>
      </p:pic>
      <p:sp>
        <p:nvSpPr>
          <p:cNvPr id="10" name="Номер слайда 8">
            <a:extLst>
              <a:ext uri="{FF2B5EF4-FFF2-40B4-BE49-F238E27FC236}">
                <a16:creationId xmlns:a16="http://schemas.microsoft.com/office/drawing/2014/main" id="{5B543A4B-C5F5-8E25-F7C2-7F9A42852ED3}"/>
              </a:ext>
            </a:extLst>
          </p:cNvPr>
          <p:cNvSpPr txBox="1">
            <a:spLocks/>
          </p:cNvSpPr>
          <p:nvPr userDrawn="1"/>
        </p:nvSpPr>
        <p:spPr>
          <a:xfrm>
            <a:off x="11536532" y="0"/>
            <a:ext cx="655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UA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0D223EDF-C421-44D1-B1B7-87CB0D0E01A1}" type="slidenum">
              <a:rPr lang="ru-UA" b="1" smtClean="0"/>
              <a:pPr algn="l"/>
              <a:t>‹№›</a:t>
            </a:fld>
            <a:endParaRPr lang="ru-UA" b="1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1A39DF0F-3DD5-6756-6C30-E4CB379593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03" y="507169"/>
            <a:ext cx="11572044" cy="700194"/>
          </a:xfrm>
        </p:spPr>
        <p:txBody>
          <a:bodyPr lIns="0" tIns="0" rIns="0" bIns="0">
            <a:normAutofit/>
          </a:bodyPr>
          <a:lstStyle>
            <a:lvl1pPr algn="ctr">
              <a:defRPr sz="2800" b="1">
                <a:solidFill>
                  <a:srgbClr val="0166B3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  <a:br>
              <a:rPr lang="ru-RU" dirty="0"/>
            </a:br>
            <a:endParaRPr lang="ru-UA" dirty="0"/>
          </a:p>
        </p:txBody>
      </p:sp>
      <p:sp>
        <p:nvSpPr>
          <p:cNvPr id="13" name="Номер слайда 8">
            <a:extLst>
              <a:ext uri="{FF2B5EF4-FFF2-40B4-BE49-F238E27FC236}">
                <a16:creationId xmlns:a16="http://schemas.microsoft.com/office/drawing/2014/main" id="{A9EC1AF3-7941-87C3-D80D-98E30395785B}"/>
              </a:ext>
            </a:extLst>
          </p:cNvPr>
          <p:cNvSpPr txBox="1">
            <a:spLocks/>
          </p:cNvSpPr>
          <p:nvPr userDrawn="1"/>
        </p:nvSpPr>
        <p:spPr>
          <a:xfrm>
            <a:off x="9347447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UA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166B3"/>
                </a:solidFill>
                <a:latin typeface="Minion Pro Med" panose="02040503050201020203" pitchFamily="18" charset="0"/>
              </a:rPr>
              <a:t>nubip.edu.ua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641932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CA803DC-5192-9C09-EA3A-AF1B86684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D04708-5E30-D267-B4AE-73C467B10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4B7D774-1765-A58A-8208-2782D97C94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DE84E1E-13F8-6FD5-3DDD-26FE85ECD7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B43350-4B89-52EC-5300-49284EDD39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08" t="62439" r="16841" b="18233"/>
          <a:stretch/>
        </p:blipFill>
        <p:spPr>
          <a:xfrm>
            <a:off x="0" y="41773"/>
            <a:ext cx="3858322" cy="626564"/>
          </a:xfrm>
          <a:prstGeom prst="rect">
            <a:avLst/>
          </a:prstGeom>
        </p:spPr>
      </p:pic>
      <p:sp>
        <p:nvSpPr>
          <p:cNvPr id="14" name="Номер слайда 8">
            <a:extLst>
              <a:ext uri="{FF2B5EF4-FFF2-40B4-BE49-F238E27FC236}">
                <a16:creationId xmlns:a16="http://schemas.microsoft.com/office/drawing/2014/main" id="{2EB9A3E5-73DC-541F-D4C5-0A31F3C15E01}"/>
              </a:ext>
            </a:extLst>
          </p:cNvPr>
          <p:cNvSpPr txBox="1">
            <a:spLocks/>
          </p:cNvSpPr>
          <p:nvPr userDrawn="1"/>
        </p:nvSpPr>
        <p:spPr>
          <a:xfrm>
            <a:off x="11536532" y="0"/>
            <a:ext cx="655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UA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0D223EDF-C421-44D1-B1B7-87CB0D0E01A1}" type="slidenum">
              <a:rPr lang="ru-UA" b="1" smtClean="0"/>
              <a:pPr algn="l"/>
              <a:t>‹№›</a:t>
            </a:fld>
            <a:endParaRPr lang="ru-UA" b="1" dirty="0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03A10F65-350B-56DC-BDA1-CBF3D7787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03" y="507169"/>
            <a:ext cx="11572044" cy="753460"/>
          </a:xfrm>
        </p:spPr>
        <p:txBody>
          <a:bodyPr lIns="0" tIns="0" rIns="0" bIns="0">
            <a:normAutofit/>
          </a:bodyPr>
          <a:lstStyle>
            <a:lvl1pPr algn="ctr">
              <a:defRPr sz="2800" b="1">
                <a:solidFill>
                  <a:srgbClr val="0166B3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  <a:br>
              <a:rPr lang="ru-RU" dirty="0"/>
            </a:br>
            <a:endParaRPr lang="ru-UA" dirty="0"/>
          </a:p>
        </p:txBody>
      </p:sp>
      <p:sp>
        <p:nvSpPr>
          <p:cNvPr id="19" name="Номер слайда 8">
            <a:extLst>
              <a:ext uri="{FF2B5EF4-FFF2-40B4-BE49-F238E27FC236}">
                <a16:creationId xmlns:a16="http://schemas.microsoft.com/office/drawing/2014/main" id="{CC2D10A1-A3CE-2596-6FFF-83D94F7EA80E}"/>
              </a:ext>
            </a:extLst>
          </p:cNvPr>
          <p:cNvSpPr txBox="1">
            <a:spLocks/>
          </p:cNvSpPr>
          <p:nvPr userDrawn="1"/>
        </p:nvSpPr>
        <p:spPr>
          <a:xfrm>
            <a:off x="9347447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UA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166B3"/>
                </a:solidFill>
                <a:latin typeface="Minion Pro Med" panose="02040503050201020203" pitchFamily="18" charset="0"/>
              </a:rPr>
              <a:t>nubip.edu.ua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539444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2F71F9-8B60-7973-73E6-729A5F08EB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08" t="62439" r="16841" b="18233"/>
          <a:stretch/>
        </p:blipFill>
        <p:spPr>
          <a:xfrm>
            <a:off x="0" y="41773"/>
            <a:ext cx="3858322" cy="626564"/>
          </a:xfrm>
          <a:prstGeom prst="rect">
            <a:avLst/>
          </a:prstGeom>
        </p:spPr>
      </p:pic>
      <p:sp>
        <p:nvSpPr>
          <p:cNvPr id="8" name="Номер слайда 8">
            <a:extLst>
              <a:ext uri="{FF2B5EF4-FFF2-40B4-BE49-F238E27FC236}">
                <a16:creationId xmlns:a16="http://schemas.microsoft.com/office/drawing/2014/main" id="{9A47AEA2-B5DA-7689-6BC7-A4ACEA8702BF}"/>
              </a:ext>
            </a:extLst>
          </p:cNvPr>
          <p:cNvSpPr txBox="1">
            <a:spLocks/>
          </p:cNvSpPr>
          <p:nvPr userDrawn="1"/>
        </p:nvSpPr>
        <p:spPr>
          <a:xfrm>
            <a:off x="11536532" y="0"/>
            <a:ext cx="655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UA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0D223EDF-C421-44D1-B1B7-87CB0D0E01A1}" type="slidenum">
              <a:rPr lang="ru-UA" b="1" smtClean="0"/>
              <a:pPr algn="l"/>
              <a:t>‹№›</a:t>
            </a:fld>
            <a:endParaRPr lang="ru-UA" b="1" dirty="0"/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BBF9F2C6-6988-BE47-1CC3-6DEC68107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03" y="507169"/>
            <a:ext cx="11572044" cy="709072"/>
          </a:xfrm>
        </p:spPr>
        <p:txBody>
          <a:bodyPr lIns="0" tIns="0" rIns="0" bIns="0">
            <a:normAutofit/>
          </a:bodyPr>
          <a:lstStyle>
            <a:lvl1pPr algn="ctr">
              <a:defRPr sz="2800" b="1">
                <a:solidFill>
                  <a:srgbClr val="0166B3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  <a:br>
              <a:rPr lang="ru-RU" dirty="0"/>
            </a:br>
            <a:endParaRPr lang="ru-UA" dirty="0"/>
          </a:p>
        </p:txBody>
      </p:sp>
      <p:sp>
        <p:nvSpPr>
          <p:cNvPr id="22" name="Номер слайда 8">
            <a:extLst>
              <a:ext uri="{FF2B5EF4-FFF2-40B4-BE49-F238E27FC236}">
                <a16:creationId xmlns:a16="http://schemas.microsoft.com/office/drawing/2014/main" id="{A956EC7B-42AF-E592-FE5C-60C85580E952}"/>
              </a:ext>
            </a:extLst>
          </p:cNvPr>
          <p:cNvSpPr txBox="1">
            <a:spLocks/>
          </p:cNvSpPr>
          <p:nvPr userDrawn="1"/>
        </p:nvSpPr>
        <p:spPr>
          <a:xfrm>
            <a:off x="9347447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UA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166B3"/>
                </a:solidFill>
                <a:latin typeface="Minion Pro Med" panose="02040503050201020203" pitchFamily="18" charset="0"/>
              </a:rPr>
              <a:t>nubip.edu.ua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338141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40D9BE-31E7-19FF-B96F-6296C87EC0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08" t="62439" r="16841" b="18233"/>
          <a:stretch/>
        </p:blipFill>
        <p:spPr>
          <a:xfrm>
            <a:off x="0" y="41773"/>
            <a:ext cx="3858322" cy="626564"/>
          </a:xfrm>
          <a:prstGeom prst="rect">
            <a:avLst/>
          </a:prstGeom>
        </p:spPr>
      </p:pic>
      <p:sp>
        <p:nvSpPr>
          <p:cNvPr id="7" name="Номер слайда 8">
            <a:extLst>
              <a:ext uri="{FF2B5EF4-FFF2-40B4-BE49-F238E27FC236}">
                <a16:creationId xmlns:a16="http://schemas.microsoft.com/office/drawing/2014/main" id="{471F1078-78D9-2ED4-0D31-79E492E0D98B}"/>
              </a:ext>
            </a:extLst>
          </p:cNvPr>
          <p:cNvSpPr txBox="1">
            <a:spLocks/>
          </p:cNvSpPr>
          <p:nvPr userDrawn="1"/>
        </p:nvSpPr>
        <p:spPr>
          <a:xfrm>
            <a:off x="11536532" y="0"/>
            <a:ext cx="655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UA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0D223EDF-C421-44D1-B1B7-87CB0D0E01A1}" type="slidenum">
              <a:rPr lang="ru-UA" b="1" smtClean="0"/>
              <a:pPr algn="l"/>
              <a:t>‹№›</a:t>
            </a:fld>
            <a:endParaRPr lang="ru-UA" b="1" dirty="0"/>
          </a:p>
        </p:txBody>
      </p:sp>
      <p:sp>
        <p:nvSpPr>
          <p:cNvPr id="8" name="Номер слайда 8">
            <a:extLst>
              <a:ext uri="{FF2B5EF4-FFF2-40B4-BE49-F238E27FC236}">
                <a16:creationId xmlns:a16="http://schemas.microsoft.com/office/drawing/2014/main" id="{DC9AD6FA-2C8A-7BB3-3178-E8D8C8451D35}"/>
              </a:ext>
            </a:extLst>
          </p:cNvPr>
          <p:cNvSpPr txBox="1">
            <a:spLocks/>
          </p:cNvSpPr>
          <p:nvPr userDrawn="1"/>
        </p:nvSpPr>
        <p:spPr>
          <a:xfrm>
            <a:off x="9347447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UA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166B3"/>
                </a:solidFill>
                <a:latin typeface="Minion Pro Med" panose="02040503050201020203" pitchFamily="18" charset="0"/>
              </a:rPr>
              <a:t>nubip.edu.ua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756300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1_Только заголовок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9871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D18092-F94E-237C-BE5D-FC2D218DA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4ADDD6-1278-9207-8112-2E5B35BD0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F77769-7C36-F282-6765-33C8316B0D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B4E91-D328-4C1A-9F88-B6C74C43005D}" type="datetimeFigureOut">
              <a:rPr lang="ru-UA" smtClean="0"/>
              <a:t>06/29/2025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7E5483-9F7D-CD3B-8B93-AAF64C6458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5EE84C-34D2-B925-A9BC-731AF2DB58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23EDF-C421-44D1-B1B7-87CB0D0E01A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6338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0">
            <a:extLst>
              <a:ext uri="{FF2B5EF4-FFF2-40B4-BE49-F238E27FC236}">
                <a16:creationId xmlns:a16="http://schemas.microsoft.com/office/drawing/2014/main" id="{DC65C607-AE32-E407-EA8C-F8517449409E}"/>
              </a:ext>
            </a:extLst>
          </p:cNvPr>
          <p:cNvSpPr txBox="1">
            <a:spLocks/>
          </p:cNvSpPr>
          <p:nvPr/>
        </p:nvSpPr>
        <p:spPr>
          <a:xfrm>
            <a:off x="3772273" y="79102"/>
            <a:ext cx="8297807" cy="856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rgbClr val="0166B3"/>
                </a:solidFill>
                <a:latin typeface="Minion Pro SmBd" panose="02040603060201020203" pitchFamily="18" charset="0"/>
                <a:cs typeface="Arial" panose="020B0604020202020204" pitchFamily="34" charset="0"/>
              </a:rPr>
              <a:t>НАЦІОНАЛЬНИЙ УНІВЕРСИТЕТ БІОРЕСУРСІВ </a:t>
            </a:r>
            <a:br>
              <a:rPr lang="ru-RU" sz="2800" dirty="0">
                <a:solidFill>
                  <a:srgbClr val="0166B3"/>
                </a:solidFill>
                <a:latin typeface="Minion Pro SmBd" panose="02040603060201020203" pitchFamily="18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0166B3"/>
                </a:solidFill>
                <a:latin typeface="Minion Pro SmBd" panose="02040603060201020203" pitchFamily="18" charset="0"/>
                <a:cs typeface="Arial" panose="020B0604020202020204" pitchFamily="34" charset="0"/>
              </a:rPr>
              <a:t>І ПРИРОДОКОРИСТУВАННЯ УКРАЇНИ</a:t>
            </a:r>
            <a:endParaRPr lang="uk-UA" sz="2800" dirty="0">
              <a:solidFill>
                <a:srgbClr val="0166B3"/>
              </a:solidFill>
              <a:latin typeface="Minion Pro SmBd" panose="02040603060201020203" pitchFamily="18" charset="0"/>
              <a:cs typeface="Arial" panose="020B060402020202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CB9CE909-26FE-0D58-F6E0-B524693060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2270" y="1615021"/>
            <a:ext cx="8297807" cy="2220313"/>
          </a:xfrm>
        </p:spPr>
        <p:txBody>
          <a:bodyPr>
            <a:noAutofit/>
          </a:bodyPr>
          <a:lstStyle/>
          <a:p>
            <a:pPr algn="l"/>
            <a:r>
              <a:rPr lang="ru-RU" sz="4800" dirty="0" err="1" smtClean="0">
                <a:solidFill>
                  <a:srgbClr val="0166B3"/>
                </a:solidFill>
                <a:latin typeface="Minion Pro SmBd" panose="02040603060201020203" pitchFamily="18" charset="0"/>
                <a:cs typeface="Arial" panose="020B0604020202020204" pitchFamily="34" charset="0"/>
              </a:rPr>
              <a:t>Використання</a:t>
            </a:r>
            <a:r>
              <a:rPr lang="ru-RU" sz="4800" dirty="0" smtClean="0">
                <a:solidFill>
                  <a:srgbClr val="0166B3"/>
                </a:solidFill>
                <a:latin typeface="Minion Pro SmBd" panose="02040603060201020203" pitchFamily="18" charset="0"/>
                <a:cs typeface="Arial" panose="020B0604020202020204" pitchFamily="34" charset="0"/>
              </a:rPr>
              <a:t> </a:t>
            </a:r>
            <a:r>
              <a:rPr lang="ru-RU" sz="4800" dirty="0" err="1">
                <a:solidFill>
                  <a:srgbClr val="0166B3"/>
                </a:solidFill>
                <a:latin typeface="Minion Pro SmBd" panose="02040603060201020203" pitchFamily="18" charset="0"/>
                <a:cs typeface="Arial" panose="020B0604020202020204" pitchFamily="34" charset="0"/>
              </a:rPr>
              <a:t>безпілотних</a:t>
            </a:r>
            <a:r>
              <a:rPr lang="ru-RU" sz="4800" dirty="0">
                <a:solidFill>
                  <a:srgbClr val="0166B3"/>
                </a:solidFill>
                <a:latin typeface="Minion Pro SmBd" panose="02040603060201020203" pitchFamily="18" charset="0"/>
                <a:cs typeface="Arial" panose="020B0604020202020204" pitchFamily="34" charset="0"/>
              </a:rPr>
              <a:t> </a:t>
            </a:r>
            <a:r>
              <a:rPr lang="ru-RU" sz="4800" dirty="0" err="1">
                <a:solidFill>
                  <a:srgbClr val="0166B3"/>
                </a:solidFill>
                <a:latin typeface="Minion Pro SmBd" panose="02040603060201020203" pitchFamily="18" charset="0"/>
                <a:cs typeface="Arial" panose="020B0604020202020204" pitchFamily="34" charset="0"/>
              </a:rPr>
              <a:t>апаратів</a:t>
            </a:r>
            <a:r>
              <a:rPr lang="ru-RU" sz="4800" dirty="0">
                <a:solidFill>
                  <a:srgbClr val="0166B3"/>
                </a:solidFill>
                <a:latin typeface="Minion Pro SmBd" panose="02040603060201020203" pitchFamily="18" charset="0"/>
                <a:cs typeface="Arial" panose="020B0604020202020204" pitchFamily="34" charset="0"/>
              </a:rPr>
              <a:t> для </a:t>
            </a:r>
            <a:r>
              <a:rPr lang="ru-RU" sz="4800" dirty="0" err="1">
                <a:solidFill>
                  <a:srgbClr val="0166B3"/>
                </a:solidFill>
                <a:latin typeface="Minion Pro SmBd" panose="02040603060201020203" pitchFamily="18" charset="0"/>
                <a:cs typeface="Arial" panose="020B0604020202020204" pitchFamily="34" charset="0"/>
              </a:rPr>
              <a:t>дистанційного</a:t>
            </a:r>
            <a:r>
              <a:rPr lang="ru-RU" sz="4800" dirty="0">
                <a:solidFill>
                  <a:srgbClr val="0166B3"/>
                </a:solidFill>
                <a:latin typeface="Minion Pro SmBd" panose="02040603060201020203" pitchFamily="18" charset="0"/>
                <a:cs typeface="Arial" panose="020B0604020202020204" pitchFamily="34" charset="0"/>
              </a:rPr>
              <a:t> </a:t>
            </a:r>
            <a:r>
              <a:rPr lang="ru-RU" sz="4800" dirty="0" err="1">
                <a:solidFill>
                  <a:srgbClr val="0166B3"/>
                </a:solidFill>
                <a:latin typeface="Minion Pro SmBd" panose="02040603060201020203" pitchFamily="18" charset="0"/>
                <a:cs typeface="Arial" panose="020B0604020202020204" pitchFamily="34" charset="0"/>
              </a:rPr>
              <a:t>моніторингу</a:t>
            </a:r>
            <a:r>
              <a:rPr lang="ru-RU" sz="4800" dirty="0">
                <a:solidFill>
                  <a:srgbClr val="0166B3"/>
                </a:solidFill>
                <a:latin typeface="Minion Pro SmBd" panose="02040603060201020203" pitchFamily="18" charset="0"/>
                <a:cs typeface="Arial" panose="020B0604020202020204" pitchFamily="34" charset="0"/>
              </a:rPr>
              <a:t> стану </a:t>
            </a:r>
            <a:r>
              <a:rPr lang="ru-RU" sz="4800" dirty="0" err="1">
                <a:solidFill>
                  <a:srgbClr val="0166B3"/>
                </a:solidFill>
                <a:latin typeface="Minion Pro SmBd" panose="02040603060201020203" pitchFamily="18" charset="0"/>
                <a:cs typeface="Arial" panose="020B0604020202020204" pitchFamily="34" charset="0"/>
              </a:rPr>
              <a:t>ґрунту</a:t>
            </a:r>
            <a:endParaRPr lang="uk-UA" sz="4800" dirty="0">
              <a:solidFill>
                <a:srgbClr val="0166B3"/>
              </a:solidFill>
              <a:latin typeface="Minion Pro SmBd" panose="02040603060201020203" pitchFamily="18" charset="0"/>
              <a:cs typeface="Arial" panose="020B0604020202020204" pitchFamily="34" charset="0"/>
            </a:endParaRPr>
          </a:p>
        </p:txBody>
      </p:sp>
      <p:sp>
        <p:nvSpPr>
          <p:cNvPr id="2" name="Текст 4">
            <a:extLst>
              <a:ext uri="{FF2B5EF4-FFF2-40B4-BE49-F238E27FC236}">
                <a16:creationId xmlns:a16="http://schemas.microsoft.com/office/drawing/2014/main" id="{76B6E3E5-C952-EAEB-6155-84F2C494A295}"/>
              </a:ext>
            </a:extLst>
          </p:cNvPr>
          <p:cNvSpPr txBox="1">
            <a:spLocks/>
          </p:cNvSpPr>
          <p:nvPr/>
        </p:nvSpPr>
        <p:spPr>
          <a:xfrm>
            <a:off x="3772270" y="4846191"/>
            <a:ext cx="8297807" cy="808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UA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3000" dirty="0" smtClean="0">
                <a:solidFill>
                  <a:srgbClr val="0166B3"/>
                </a:solidFill>
                <a:latin typeface="Minion Pro SmBd" panose="02040603060201020203" pitchFamily="18" charset="0"/>
              </a:rPr>
              <a:t>Семен ВОЛОШИН</a:t>
            </a:r>
            <a:endParaRPr lang="uk-UA" sz="3000" dirty="0">
              <a:solidFill>
                <a:srgbClr val="0166B3"/>
              </a:solidFill>
              <a:latin typeface="Minion Pro SmBd" panose="020406030602010202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19213B-5946-546F-99E2-27FDE61EC3B2}"/>
              </a:ext>
            </a:extLst>
          </p:cNvPr>
          <p:cNvSpPr txBox="1"/>
          <p:nvPr/>
        </p:nvSpPr>
        <p:spPr>
          <a:xfrm>
            <a:off x="3772270" y="6409905"/>
            <a:ext cx="82978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dirty="0">
                <a:solidFill>
                  <a:srgbClr val="0166B3"/>
                </a:solidFill>
                <a:latin typeface="Minion Pro Med" panose="02040503050201020203" pitchFamily="18" charset="0"/>
              </a:rPr>
              <a:t>2025 р.</a:t>
            </a:r>
            <a:endParaRPr lang="ru-RU" sz="1800" dirty="0">
              <a:solidFill>
                <a:srgbClr val="0166B3"/>
              </a:solidFill>
              <a:latin typeface="Minion Pro Med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80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753234" y="1784386"/>
            <a:ext cx="11102782" cy="1722474"/>
          </a:xfrm>
        </p:spPr>
        <p:txBody>
          <a:bodyPr>
            <a:normAutofit/>
          </a:bodyPr>
          <a:lstStyle/>
          <a:p>
            <a:pPr marL="361950" lvl="1" indent="-276225"/>
            <a:r>
              <a:rPr lang="uk-UA" b="1" dirty="0">
                <a:solidFill>
                  <a:srgbClr val="0166B3"/>
                </a:solidFill>
                <a:latin typeface="Minion Pro Med" panose="02040503050201020203" pitchFamily="18" charset="0"/>
              </a:rPr>
              <a:t>Технічні й організаційні труднощі </a:t>
            </a:r>
            <a:r>
              <a:rPr lang="uk-UA" dirty="0">
                <a:solidFill>
                  <a:srgbClr val="0166B3"/>
                </a:solidFill>
                <a:latin typeface="Minion Pro Med" panose="02040503050201020203" pitchFamily="18" charset="0"/>
              </a:rPr>
              <a:t>(вартість, підготовка персоналу, обробка великих обсягів даних)</a:t>
            </a:r>
          </a:p>
          <a:p>
            <a:pPr marL="361950" indent="-276225"/>
            <a:r>
              <a:rPr lang="uk-UA" sz="2400" b="1" dirty="0">
                <a:solidFill>
                  <a:srgbClr val="0166B3"/>
                </a:solidFill>
                <a:latin typeface="Minion Pro Med" panose="02040503050201020203" pitchFamily="18" charset="0"/>
              </a:rPr>
              <a:t>Перспективи розвитку</a:t>
            </a:r>
            <a:r>
              <a:rPr lang="uk-UA" sz="2400" dirty="0">
                <a:solidFill>
                  <a:srgbClr val="0166B3"/>
                </a:solidFill>
                <a:latin typeface="Minion Pro Med" panose="02040503050201020203" pitchFamily="18" charset="0"/>
              </a:rPr>
              <a:t>: автоматизація, інтеграція з іншими технологіями, штучний </a:t>
            </a:r>
            <a:r>
              <a:rPr lang="uk-UA" sz="2400" dirty="0">
                <a:solidFill>
                  <a:srgbClr val="0166B3"/>
                </a:solidFill>
                <a:latin typeface="Minion Pro Med" panose="02040503050201020203" pitchFamily="18" charset="0"/>
              </a:rPr>
              <a:t>інтелект</a:t>
            </a:r>
            <a:endParaRPr lang="uk-UA" sz="2400" dirty="0">
              <a:solidFill>
                <a:srgbClr val="0166B3"/>
              </a:solidFill>
              <a:latin typeface="Minion Pro Med" panose="02040503050201020203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18604" y="741530"/>
            <a:ext cx="11572042" cy="691316"/>
          </a:xfrm>
        </p:spPr>
        <p:txBody>
          <a:bodyPr>
            <a:normAutofit/>
          </a:bodyPr>
          <a:lstStyle/>
          <a:p>
            <a:r>
              <a:rPr lang="uk-UA" sz="3000" dirty="0">
                <a:latin typeface="Minion Pro Med" panose="02040503050201020203" pitchFamily="18" charset="0"/>
                <a:ea typeface="+mn-ea"/>
                <a:cs typeface="+mn-cs"/>
              </a:rPr>
              <a:t>Виклики та перспективи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4435" y="4049787"/>
            <a:ext cx="6220379" cy="234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35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5B1A48-59FB-0D7C-BDFB-A9BC7498A1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05" t="14245" r="52768" b="4195"/>
          <a:stretch/>
        </p:blipFill>
        <p:spPr>
          <a:xfrm>
            <a:off x="8833253" y="-6457"/>
            <a:ext cx="3358747" cy="6870913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D042B3F4-E717-D63B-AAE5-05085E2CCA68}"/>
              </a:ext>
            </a:extLst>
          </p:cNvPr>
          <p:cNvSpPr txBox="1">
            <a:spLocks/>
          </p:cNvSpPr>
          <p:nvPr/>
        </p:nvSpPr>
        <p:spPr>
          <a:xfrm>
            <a:off x="672234" y="3024981"/>
            <a:ext cx="7749168" cy="808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UA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uk-UA" sz="3200" b="1" dirty="0" smtClean="0">
                <a:solidFill>
                  <a:srgbClr val="0166B3"/>
                </a:solidFill>
                <a:latin typeface="Minion Pro Med" panose="02040503050201020203" pitchFamily="18" charset="0"/>
              </a:rPr>
              <a:t>Семен Волошин</a:t>
            </a:r>
            <a:r>
              <a:rPr lang="uk-UA" sz="3000" dirty="0" smtClean="0">
                <a:solidFill>
                  <a:srgbClr val="0166B3"/>
                </a:solidFill>
                <a:latin typeface="Minion Pro Med" panose="02040503050201020203" pitchFamily="18" charset="0"/>
              </a:rPr>
              <a:t>, </a:t>
            </a:r>
            <a:endParaRPr lang="uk-UA" sz="3000" dirty="0">
              <a:solidFill>
                <a:srgbClr val="0166B3"/>
              </a:solidFill>
              <a:latin typeface="Minion Pro Med" panose="02040503050201020203" pitchFamily="18" charset="0"/>
            </a:endParaRPr>
          </a:p>
          <a:p>
            <a:pPr algn="l">
              <a:lnSpc>
                <a:spcPct val="130000"/>
              </a:lnSpc>
            </a:pPr>
            <a:r>
              <a:rPr lang="uk-UA" sz="2800" dirty="0">
                <a:solidFill>
                  <a:srgbClr val="0166B3"/>
                </a:solidFill>
                <a:latin typeface="Minion Pro Med" panose="02040503050201020203" pitchFamily="18" charset="0"/>
              </a:rPr>
              <a:t>д</a:t>
            </a:r>
            <a:r>
              <a:rPr lang="uk-UA" sz="2800" dirty="0" smtClean="0">
                <a:solidFill>
                  <a:srgbClr val="0166B3"/>
                </a:solidFill>
                <a:latin typeface="Minion Pro Med" panose="02040503050201020203" pitchFamily="18" charset="0"/>
              </a:rPr>
              <a:t>оцент кафедри комп’ютерних систем, мереж та </a:t>
            </a:r>
            <a:r>
              <a:rPr lang="uk-UA" sz="2800" dirty="0" smtClean="0">
                <a:solidFill>
                  <a:srgbClr val="0166B3"/>
                </a:solidFill>
                <a:latin typeface="Minion Pro Med" panose="02040503050201020203" pitchFamily="18" charset="0"/>
              </a:rPr>
              <a:t>кібербезпеки,</a:t>
            </a:r>
          </a:p>
          <a:p>
            <a:pPr algn="l">
              <a:lnSpc>
                <a:spcPct val="130000"/>
              </a:lnSpc>
            </a:pPr>
            <a:r>
              <a:rPr lang="uk-UA" sz="2800" dirty="0" smtClean="0">
                <a:solidFill>
                  <a:srgbClr val="0166B3"/>
                </a:solidFill>
                <a:latin typeface="Minion Pro Med" panose="02040503050201020203" pitchFamily="18" charset="0"/>
              </a:rPr>
              <a:t>факультет </a:t>
            </a:r>
            <a:r>
              <a:rPr lang="uk-UA" sz="2800" dirty="0">
                <a:solidFill>
                  <a:srgbClr val="0166B3"/>
                </a:solidFill>
                <a:latin typeface="Minion Pro Med" panose="02040503050201020203" pitchFamily="18" charset="0"/>
              </a:rPr>
              <a:t>інформаційних технологій</a:t>
            </a:r>
            <a:endParaRPr lang="en-US" sz="2800" dirty="0">
              <a:solidFill>
                <a:srgbClr val="0166B3"/>
              </a:solidFill>
              <a:latin typeface="Minion Pro Med" panose="02040503050201020203" pitchFamily="18" charset="0"/>
            </a:endParaRPr>
          </a:p>
          <a:p>
            <a:pPr algn="l">
              <a:lnSpc>
                <a:spcPct val="130000"/>
              </a:lnSpc>
            </a:pPr>
            <a:r>
              <a:rPr lang="en-US" sz="2800" dirty="0">
                <a:solidFill>
                  <a:srgbClr val="0166B3"/>
                </a:solidFill>
                <a:latin typeface="Minion Pro Med" panose="02040503050201020203" pitchFamily="18" charset="0"/>
              </a:rPr>
              <a:t>+380 </a:t>
            </a:r>
            <a:r>
              <a:rPr lang="uk-UA" sz="2800" dirty="0" smtClean="0">
                <a:solidFill>
                  <a:srgbClr val="0166B3"/>
                </a:solidFill>
                <a:latin typeface="Minion Pro Med" panose="02040503050201020203" pitchFamily="18" charset="0"/>
              </a:rPr>
              <a:t>96</a:t>
            </a:r>
            <a:r>
              <a:rPr lang="en-US" sz="2800" dirty="0" smtClean="0">
                <a:solidFill>
                  <a:srgbClr val="0166B3"/>
                </a:solidFill>
                <a:latin typeface="Minion Pro Med" panose="02040503050201020203" pitchFamily="18" charset="0"/>
              </a:rPr>
              <a:t> </a:t>
            </a:r>
            <a:r>
              <a:rPr lang="uk-UA" sz="2800" dirty="0" smtClean="0">
                <a:solidFill>
                  <a:srgbClr val="0166B3"/>
                </a:solidFill>
                <a:latin typeface="Minion Pro Med" panose="02040503050201020203" pitchFamily="18" charset="0"/>
              </a:rPr>
              <a:t>932</a:t>
            </a:r>
            <a:r>
              <a:rPr lang="en-US" sz="2800" dirty="0" smtClean="0">
                <a:solidFill>
                  <a:srgbClr val="0166B3"/>
                </a:solidFill>
                <a:latin typeface="Minion Pro Med" panose="02040503050201020203" pitchFamily="18" charset="0"/>
              </a:rPr>
              <a:t> </a:t>
            </a:r>
            <a:r>
              <a:rPr lang="uk-UA" sz="2800" dirty="0" smtClean="0">
                <a:solidFill>
                  <a:srgbClr val="0166B3"/>
                </a:solidFill>
                <a:latin typeface="Minion Pro Med" panose="02040503050201020203" pitchFamily="18" charset="0"/>
              </a:rPr>
              <a:t>50</a:t>
            </a:r>
            <a:r>
              <a:rPr lang="en-US" sz="2800" dirty="0" smtClean="0">
                <a:solidFill>
                  <a:srgbClr val="0166B3"/>
                </a:solidFill>
                <a:latin typeface="Minion Pro Med" panose="02040503050201020203" pitchFamily="18" charset="0"/>
              </a:rPr>
              <a:t> </a:t>
            </a:r>
            <a:r>
              <a:rPr lang="uk-UA" sz="2800" dirty="0" smtClean="0">
                <a:solidFill>
                  <a:srgbClr val="0166B3"/>
                </a:solidFill>
                <a:latin typeface="Minion Pro Med" panose="02040503050201020203" pitchFamily="18" charset="0"/>
              </a:rPr>
              <a:t>07</a:t>
            </a:r>
            <a:endParaRPr lang="en-US" sz="2800" dirty="0">
              <a:solidFill>
                <a:srgbClr val="0166B3"/>
              </a:solidFill>
              <a:latin typeface="Minion Pro Med" panose="02040503050201020203" pitchFamily="18" charset="0"/>
            </a:endParaRPr>
          </a:p>
          <a:p>
            <a:pPr algn="l">
              <a:lnSpc>
                <a:spcPct val="130000"/>
              </a:lnSpc>
            </a:pPr>
            <a:r>
              <a:rPr lang="en-US" sz="2800" dirty="0" smtClean="0">
                <a:solidFill>
                  <a:srgbClr val="0166B3"/>
                </a:solidFill>
                <a:latin typeface="Minion Pro Med" panose="02040503050201020203" pitchFamily="18" charset="0"/>
              </a:rPr>
              <a:t>voloshyn@nubip.edu.ua</a:t>
            </a:r>
            <a:endParaRPr lang="ru-RU" sz="2800" dirty="0">
              <a:solidFill>
                <a:srgbClr val="0166B3"/>
              </a:solidFill>
              <a:latin typeface="Minion Pro Med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091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518605" y="1945758"/>
            <a:ext cx="11572042" cy="417804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uk-UA" dirty="0">
                <a:solidFill>
                  <a:srgbClr val="0166B3"/>
                </a:solidFill>
                <a:latin typeface="Minion Pro Med" panose="02040503050201020203" pitchFamily="18" charset="0"/>
              </a:rPr>
              <a:t>Якість ґрунту та </a:t>
            </a:r>
            <a:r>
              <a:rPr lang="uk-UA" dirty="0">
                <a:solidFill>
                  <a:srgbClr val="0166B3"/>
                </a:solidFill>
                <a:latin typeface="Minion Pro Med" panose="02040503050201020203" pitchFamily="18" charset="0"/>
              </a:rPr>
              <a:t>врожайність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uk-UA" dirty="0">
                <a:solidFill>
                  <a:srgbClr val="0166B3"/>
                </a:solidFill>
                <a:latin typeface="Minion Pro Med" panose="02040503050201020203" pitchFamily="18" charset="0"/>
              </a:rPr>
              <a:t>Ерозія та деградація </a:t>
            </a:r>
            <a:r>
              <a:rPr lang="uk-UA" dirty="0">
                <a:solidFill>
                  <a:srgbClr val="0166B3"/>
                </a:solidFill>
                <a:latin typeface="Minion Pro Med" panose="02040503050201020203" pitchFamily="18" charset="0"/>
              </a:rPr>
              <a:t>ґрунтів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uk-UA" dirty="0">
                <a:solidFill>
                  <a:srgbClr val="0166B3"/>
                </a:solidFill>
                <a:latin typeface="Minion Pro Med" panose="02040503050201020203" pitchFamily="18" charset="0"/>
              </a:rPr>
              <a:t>Контроль забруднення </a:t>
            </a:r>
            <a:r>
              <a:rPr lang="uk-UA" dirty="0">
                <a:solidFill>
                  <a:srgbClr val="0166B3"/>
                </a:solidFill>
                <a:latin typeface="Minion Pro Med" panose="02040503050201020203" pitchFamily="18" charset="0"/>
              </a:rPr>
              <a:t>ґрунтів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uk-UA" dirty="0">
                <a:solidFill>
                  <a:srgbClr val="0166B3"/>
                </a:solidFill>
                <a:latin typeface="Minion Pro Med" panose="02040503050201020203" pitchFamily="18" charset="0"/>
              </a:rPr>
              <a:t>Збереження </a:t>
            </a:r>
            <a:r>
              <a:rPr lang="uk-UA" dirty="0">
                <a:solidFill>
                  <a:srgbClr val="0166B3"/>
                </a:solidFill>
                <a:latin typeface="Minion Pro Med" panose="02040503050201020203" pitchFamily="18" charset="0"/>
              </a:rPr>
              <a:t>біорізноманіття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uk-UA" dirty="0">
                <a:solidFill>
                  <a:srgbClr val="0166B3"/>
                </a:solidFill>
                <a:latin typeface="Minion Pro Med" panose="02040503050201020203" pitchFamily="18" charset="0"/>
              </a:rPr>
              <a:t>Гідрологічні </a:t>
            </a:r>
            <a:r>
              <a:rPr lang="uk-UA" dirty="0">
                <a:solidFill>
                  <a:srgbClr val="0166B3"/>
                </a:solidFill>
                <a:latin typeface="Minion Pro Med" panose="02040503050201020203" pitchFamily="18" charset="0"/>
              </a:rPr>
              <a:t>процеси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uk-UA" dirty="0">
                <a:solidFill>
                  <a:srgbClr val="0166B3"/>
                </a:solidFill>
                <a:latin typeface="Minion Pro Med" panose="02040503050201020203" pitchFamily="18" charset="0"/>
              </a:rPr>
              <a:t>Кліматична стійкість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4177" y="783615"/>
            <a:ext cx="11572042" cy="691316"/>
          </a:xfrm>
        </p:spPr>
        <p:txBody>
          <a:bodyPr>
            <a:normAutofit/>
          </a:bodyPr>
          <a:lstStyle/>
          <a:p>
            <a:r>
              <a:rPr lang="uk-UA" sz="3000" dirty="0" smtClean="0">
                <a:latin typeface="Minion Pro Med" panose="02040503050201020203" pitchFamily="18" charset="0"/>
                <a:ea typeface="+mn-ea"/>
                <a:cs typeface="+mn-cs"/>
              </a:rPr>
              <a:t>Важливість моніторингу </a:t>
            </a:r>
            <a:r>
              <a:rPr lang="uk-UA" sz="3000" dirty="0">
                <a:latin typeface="Minion Pro Med" panose="02040503050201020203" pitchFamily="18" charset="0"/>
                <a:ea typeface="+mn-ea"/>
                <a:cs typeface="+mn-cs"/>
              </a:rPr>
              <a:t>ґрунтів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626" y="2083982"/>
            <a:ext cx="5448212" cy="340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63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1688" y="751717"/>
            <a:ext cx="11572042" cy="691316"/>
          </a:xfrm>
        </p:spPr>
        <p:txBody>
          <a:bodyPr>
            <a:normAutofit/>
          </a:bodyPr>
          <a:lstStyle/>
          <a:p>
            <a:r>
              <a:rPr lang="uk-UA" sz="3000" dirty="0">
                <a:latin typeface="Minion Pro Med" panose="02040503050201020203" pitchFamily="18" charset="0"/>
                <a:ea typeface="+mn-ea"/>
                <a:cs typeface="+mn-cs"/>
              </a:rPr>
              <a:t>Традиційні методи моніторингу ґрунту та їх обмеження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657503" y="1479334"/>
            <a:ext cx="4531186" cy="37856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uk-UA" sz="3000" dirty="0">
                <a:solidFill>
                  <a:srgbClr val="0166B3"/>
                </a:solidFill>
                <a:latin typeface="Minion Pro Med" panose="02040503050201020203" pitchFamily="18" charset="0"/>
              </a:rPr>
              <a:t>Ручний відбір проб і лабораторний </a:t>
            </a:r>
            <a:r>
              <a:rPr lang="uk-UA" sz="3000" dirty="0">
                <a:solidFill>
                  <a:srgbClr val="0166B3"/>
                </a:solidFill>
                <a:latin typeface="Minion Pro Med" panose="02040503050201020203" pitchFamily="18" charset="0"/>
              </a:rPr>
              <a:t>аналіз</a:t>
            </a:r>
          </a:p>
          <a:p>
            <a:pPr>
              <a:spcAft>
                <a:spcPts val="1200"/>
              </a:spcAft>
            </a:pPr>
            <a:r>
              <a:rPr lang="uk-UA" sz="3000" dirty="0" smtClean="0">
                <a:solidFill>
                  <a:srgbClr val="0166B3"/>
                </a:solidFill>
                <a:latin typeface="Minion Pro Med" panose="02040503050201020203" pitchFamily="18" charset="0"/>
              </a:rPr>
              <a:t>Агрохімічне </a:t>
            </a:r>
            <a:r>
              <a:rPr lang="uk-UA" sz="3000" dirty="0">
                <a:solidFill>
                  <a:srgbClr val="0166B3"/>
                </a:solidFill>
                <a:latin typeface="Minion Pro Med" panose="02040503050201020203" pitchFamily="18" charset="0"/>
              </a:rPr>
              <a:t>обстеження</a:t>
            </a:r>
          </a:p>
          <a:p>
            <a:pPr>
              <a:spcAft>
                <a:spcPts val="1200"/>
              </a:spcAft>
            </a:pPr>
            <a:r>
              <a:rPr lang="uk-UA" sz="3000" dirty="0" smtClean="0">
                <a:solidFill>
                  <a:srgbClr val="0166B3"/>
                </a:solidFill>
                <a:latin typeface="Minion Pro Med" panose="02040503050201020203" pitchFamily="18" charset="0"/>
              </a:rPr>
              <a:t>Мікроскопічне </a:t>
            </a:r>
            <a:r>
              <a:rPr lang="uk-UA" sz="3000" dirty="0">
                <a:solidFill>
                  <a:srgbClr val="0166B3"/>
                </a:solidFill>
                <a:latin typeface="Minion Pro Med" panose="02040503050201020203" pitchFamily="18" charset="0"/>
              </a:rPr>
              <a:t>дослідження</a:t>
            </a:r>
          </a:p>
          <a:p>
            <a:pPr>
              <a:spcAft>
                <a:spcPts val="1200"/>
              </a:spcAft>
            </a:pPr>
            <a:r>
              <a:rPr lang="uk-UA" sz="3000" dirty="0" smtClean="0">
                <a:solidFill>
                  <a:srgbClr val="0166B3"/>
                </a:solidFill>
                <a:latin typeface="Minion Pro Med" panose="02040503050201020203" pitchFamily="18" charset="0"/>
              </a:rPr>
              <a:t>Періодичні </a:t>
            </a:r>
            <a:r>
              <a:rPr lang="uk-UA" sz="3000" dirty="0">
                <a:solidFill>
                  <a:srgbClr val="0166B3"/>
                </a:solidFill>
                <a:latin typeface="Minion Pro Med" panose="02040503050201020203" pitchFamily="18" charset="0"/>
              </a:rPr>
              <a:t>польові огляди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6962610" y="1356223"/>
            <a:ext cx="5001120" cy="41703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uk-UA" sz="2400" dirty="0">
                <a:solidFill>
                  <a:srgbClr val="0166B3"/>
                </a:solidFill>
                <a:latin typeface="Minion Pro Med" panose="02040503050201020203" pitchFamily="18" charset="0"/>
              </a:rPr>
              <a:t>Велика трудомісткість і затратність </a:t>
            </a:r>
            <a:r>
              <a:rPr lang="uk-UA" sz="2400" dirty="0">
                <a:solidFill>
                  <a:srgbClr val="0166B3"/>
                </a:solidFill>
                <a:latin typeface="Minion Pro Med" panose="02040503050201020203" pitchFamily="18" charset="0"/>
              </a:rPr>
              <a:t>часу</a:t>
            </a:r>
          </a:p>
          <a:p>
            <a:pPr>
              <a:spcAft>
                <a:spcPts val="600"/>
              </a:spcAft>
            </a:pPr>
            <a:r>
              <a:rPr lang="uk-UA" sz="2400" dirty="0">
                <a:solidFill>
                  <a:srgbClr val="0166B3"/>
                </a:solidFill>
                <a:latin typeface="Minion Pro Med" panose="02040503050201020203" pitchFamily="18" charset="0"/>
              </a:rPr>
              <a:t>Обмежене просторове та </a:t>
            </a:r>
            <a:r>
              <a:rPr lang="uk-UA" sz="2400" dirty="0">
                <a:solidFill>
                  <a:srgbClr val="0166B3"/>
                </a:solidFill>
                <a:latin typeface="Minion Pro Med" panose="02040503050201020203" pitchFamily="18" charset="0"/>
              </a:rPr>
              <a:t>часове охоплення</a:t>
            </a:r>
          </a:p>
          <a:p>
            <a:pPr>
              <a:spcAft>
                <a:spcPts val="600"/>
              </a:spcAft>
            </a:pPr>
            <a:r>
              <a:rPr lang="uk-UA" sz="2400" dirty="0">
                <a:solidFill>
                  <a:srgbClr val="0166B3"/>
                </a:solidFill>
                <a:latin typeface="Minion Pro Med" panose="02040503050201020203" pitchFamily="18" charset="0"/>
              </a:rPr>
              <a:t>Низька </a:t>
            </a:r>
            <a:r>
              <a:rPr lang="uk-UA" sz="2400" dirty="0">
                <a:solidFill>
                  <a:srgbClr val="0166B3"/>
                </a:solidFill>
                <a:latin typeface="Minion Pro Med" panose="02040503050201020203" pitchFamily="18" charset="0"/>
              </a:rPr>
              <a:t>оперативність</a:t>
            </a:r>
          </a:p>
          <a:p>
            <a:pPr>
              <a:spcAft>
                <a:spcPts val="600"/>
              </a:spcAft>
            </a:pPr>
            <a:r>
              <a:rPr lang="uk-UA" sz="2400" dirty="0">
                <a:solidFill>
                  <a:srgbClr val="0166B3"/>
                </a:solidFill>
                <a:latin typeface="Minion Pro Med" panose="02040503050201020203" pitchFamily="18" charset="0"/>
              </a:rPr>
              <a:t>Висока вартість при </a:t>
            </a:r>
            <a:r>
              <a:rPr lang="uk-UA" sz="2400" dirty="0">
                <a:solidFill>
                  <a:srgbClr val="0166B3"/>
                </a:solidFill>
                <a:latin typeface="Minion Pro Med" panose="02040503050201020203" pitchFamily="18" charset="0"/>
              </a:rPr>
              <a:t>масштабуванні</a:t>
            </a:r>
          </a:p>
          <a:p>
            <a:pPr>
              <a:spcAft>
                <a:spcPts val="600"/>
              </a:spcAft>
            </a:pPr>
            <a:r>
              <a:rPr lang="uk-UA" sz="2400" dirty="0">
                <a:solidFill>
                  <a:srgbClr val="0166B3"/>
                </a:solidFill>
                <a:latin typeface="Minion Pro Med" panose="02040503050201020203" pitchFamily="18" charset="0"/>
              </a:rPr>
              <a:t>Складність </a:t>
            </a:r>
            <a:r>
              <a:rPr lang="uk-UA" sz="2400" dirty="0">
                <a:solidFill>
                  <a:srgbClr val="0166B3"/>
                </a:solidFill>
                <a:latin typeface="Minion Pro Med" panose="02040503050201020203" pitchFamily="18" charset="0"/>
              </a:rPr>
              <a:t>інтерпретації</a:t>
            </a:r>
          </a:p>
          <a:p>
            <a:pPr>
              <a:spcAft>
                <a:spcPts val="600"/>
              </a:spcAft>
            </a:pPr>
            <a:r>
              <a:rPr lang="uk-UA" sz="2400" dirty="0">
                <a:solidFill>
                  <a:srgbClr val="0166B3"/>
                </a:solidFill>
                <a:latin typeface="Minion Pro Med" panose="02040503050201020203" pitchFamily="18" charset="0"/>
              </a:rPr>
              <a:t>Вразливість до людського фактору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274730" y="5530936"/>
            <a:ext cx="119172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000" dirty="0">
                <a:solidFill>
                  <a:srgbClr val="0166B3"/>
                </a:solidFill>
                <a:latin typeface="Minion Pro Med" panose="02040503050201020203" pitchFamily="18" charset="0"/>
              </a:rPr>
              <a:t>Традиційні методи моніторингу ґрунту залишаються важливими для глибокого аналізу, але їх обмеження стимулюють впровадження сучасних технологій (сенсорні мережі, </a:t>
            </a:r>
            <a:r>
              <a:rPr lang="uk-UA" sz="2000" dirty="0" err="1">
                <a:solidFill>
                  <a:srgbClr val="0166B3"/>
                </a:solidFill>
                <a:latin typeface="Minion Pro Med" panose="02040503050201020203" pitchFamily="18" charset="0"/>
              </a:rPr>
              <a:t>дрони</a:t>
            </a:r>
            <a:r>
              <a:rPr lang="uk-UA" sz="2000" dirty="0">
                <a:solidFill>
                  <a:srgbClr val="0166B3"/>
                </a:solidFill>
                <a:latin typeface="Minion Pro Med" panose="02040503050201020203" pitchFamily="18" charset="0"/>
              </a:rPr>
              <a:t>, супутниковий моніторинг), які дозволяють отримувати оперативні, масштабовані та просторово точні дані для ефективного управління земельними </a:t>
            </a:r>
            <a:r>
              <a:rPr lang="uk-UA" sz="2000" dirty="0" smtClean="0">
                <a:solidFill>
                  <a:srgbClr val="0166B3"/>
                </a:solidFill>
                <a:latin typeface="Minion Pro Med" panose="02040503050201020203" pitchFamily="18" charset="0"/>
              </a:rPr>
              <a:t>ресурсами!</a:t>
            </a:r>
            <a:endParaRPr lang="uk-UA" sz="2000" dirty="0">
              <a:solidFill>
                <a:srgbClr val="0166B3"/>
              </a:solidFill>
              <a:latin typeface="Minion Pro Med" panose="02040503050201020203" pitchFamily="18" charset="0"/>
            </a:endParaRPr>
          </a:p>
        </p:txBody>
      </p:sp>
      <p:sp>
        <p:nvSpPr>
          <p:cNvPr id="7" name="Стрілка вправо 6"/>
          <p:cNvSpPr/>
          <p:nvPr/>
        </p:nvSpPr>
        <p:spPr>
          <a:xfrm>
            <a:off x="5474910" y="3007559"/>
            <a:ext cx="1201479" cy="4829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040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CF71D-79F6-04E3-3FF0-859DC1C6C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F2331242-3789-F535-6C37-12B8096EE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46" y="836778"/>
            <a:ext cx="11572042" cy="691316"/>
          </a:xfrm>
        </p:spPr>
        <p:txBody>
          <a:bodyPr>
            <a:normAutofit/>
          </a:bodyPr>
          <a:lstStyle/>
          <a:p>
            <a:r>
              <a:rPr lang="uk-UA" sz="3000" dirty="0">
                <a:latin typeface="Minion Pro Med" panose="02040503050201020203" pitchFamily="18" charset="0"/>
                <a:ea typeface="+mn-ea"/>
                <a:cs typeface="+mn-cs"/>
              </a:rPr>
              <a:t>Переваги використання БПЛА для моніторингу ґрунту</a:t>
            </a:r>
            <a:endParaRPr lang="ru-UA" sz="3000" dirty="0">
              <a:latin typeface="Minion Pro Med" panose="02040503050201020203" pitchFamily="18" charset="0"/>
              <a:ea typeface="+mn-ea"/>
              <a:cs typeface="+mn-cs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576506" y="1634221"/>
            <a:ext cx="892568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uk-UA" sz="3000" dirty="0" smtClean="0">
                <a:solidFill>
                  <a:srgbClr val="0166B3"/>
                </a:solidFill>
                <a:latin typeface="Minion Pro Med" panose="02040503050201020203" pitchFamily="18" charset="0"/>
              </a:rPr>
              <a:t>• </a:t>
            </a:r>
            <a:r>
              <a:rPr lang="uk-UA" sz="2800" dirty="0" smtClean="0">
                <a:solidFill>
                  <a:srgbClr val="0166B3"/>
                </a:solidFill>
                <a:latin typeface="Minion Pro Med" panose="02040503050201020203" pitchFamily="18" charset="0"/>
              </a:rPr>
              <a:t>Оперативність </a:t>
            </a:r>
            <a:r>
              <a:rPr lang="uk-UA" sz="2800" dirty="0">
                <a:solidFill>
                  <a:srgbClr val="0166B3"/>
                </a:solidFill>
                <a:latin typeface="Minion Pro Med" panose="02040503050201020203" pitchFamily="18" charset="0"/>
              </a:rPr>
              <a:t>і </a:t>
            </a:r>
            <a:r>
              <a:rPr lang="uk-UA" sz="2800" dirty="0">
                <a:solidFill>
                  <a:srgbClr val="0166B3"/>
                </a:solidFill>
                <a:latin typeface="Minion Pro Med" panose="02040503050201020203" pitchFamily="18" charset="0"/>
              </a:rPr>
              <a:t>масштабування.</a:t>
            </a:r>
            <a:endParaRPr lang="uk-UA" sz="2800" dirty="0">
              <a:solidFill>
                <a:srgbClr val="0166B3"/>
              </a:solidFill>
              <a:latin typeface="Minion Pro Med" panose="02040503050201020203" pitchFamily="18" charset="0"/>
            </a:endParaRPr>
          </a:p>
          <a:p>
            <a:pPr>
              <a:spcAft>
                <a:spcPts val="1200"/>
              </a:spcAft>
            </a:pPr>
            <a:r>
              <a:rPr lang="uk-UA" sz="2800" dirty="0" smtClean="0">
                <a:solidFill>
                  <a:srgbClr val="0166B3"/>
                </a:solidFill>
                <a:latin typeface="Minion Pro Med" panose="02040503050201020203" pitchFamily="18" charset="0"/>
              </a:rPr>
              <a:t>• Висока </a:t>
            </a:r>
            <a:r>
              <a:rPr lang="uk-UA" sz="2800" dirty="0">
                <a:solidFill>
                  <a:srgbClr val="0166B3"/>
                </a:solidFill>
                <a:latin typeface="Minion Pro Med" panose="02040503050201020203" pitchFamily="18" charset="0"/>
              </a:rPr>
              <a:t>точність та </a:t>
            </a:r>
            <a:r>
              <a:rPr lang="uk-UA" sz="2800" dirty="0">
                <a:solidFill>
                  <a:srgbClr val="0166B3"/>
                </a:solidFill>
                <a:latin typeface="Minion Pro Med" panose="02040503050201020203" pitchFamily="18" charset="0"/>
              </a:rPr>
              <a:t>деталізація.</a:t>
            </a:r>
            <a:endParaRPr lang="uk-UA" sz="2800" dirty="0">
              <a:solidFill>
                <a:srgbClr val="0166B3"/>
              </a:solidFill>
              <a:latin typeface="Minion Pro Med" panose="02040503050201020203" pitchFamily="18" charset="0"/>
            </a:endParaRPr>
          </a:p>
          <a:p>
            <a:pPr>
              <a:spcAft>
                <a:spcPts val="1200"/>
              </a:spcAft>
            </a:pPr>
            <a:r>
              <a:rPr lang="uk-UA" sz="2800" dirty="0" smtClean="0">
                <a:solidFill>
                  <a:srgbClr val="0166B3"/>
                </a:solidFill>
                <a:latin typeface="Minion Pro Med" panose="02040503050201020203" pitchFamily="18" charset="0"/>
              </a:rPr>
              <a:t>• </a:t>
            </a:r>
            <a:r>
              <a:rPr lang="uk-UA" sz="2800" dirty="0" err="1" smtClean="0">
                <a:solidFill>
                  <a:srgbClr val="0166B3"/>
                </a:solidFill>
                <a:latin typeface="Minion Pro Med" panose="02040503050201020203" pitchFamily="18" charset="0"/>
              </a:rPr>
              <a:t>Мультиспектральний</a:t>
            </a:r>
            <a:r>
              <a:rPr lang="uk-UA" sz="2800" dirty="0" smtClean="0">
                <a:solidFill>
                  <a:srgbClr val="0166B3"/>
                </a:solidFill>
                <a:latin typeface="Minion Pro Med" panose="02040503050201020203" pitchFamily="18" charset="0"/>
              </a:rPr>
              <a:t> </a:t>
            </a:r>
            <a:r>
              <a:rPr lang="uk-UA" sz="2800" dirty="0">
                <a:solidFill>
                  <a:srgbClr val="0166B3"/>
                </a:solidFill>
                <a:latin typeface="Minion Pro Med" panose="02040503050201020203" pitchFamily="18" charset="0"/>
              </a:rPr>
              <a:t>та тепловий </a:t>
            </a:r>
            <a:r>
              <a:rPr lang="uk-UA" sz="2800" dirty="0">
                <a:solidFill>
                  <a:srgbClr val="0166B3"/>
                </a:solidFill>
                <a:latin typeface="Minion Pro Med" panose="02040503050201020203" pitchFamily="18" charset="0"/>
              </a:rPr>
              <a:t>аналіз.</a:t>
            </a:r>
            <a:endParaRPr lang="uk-UA" sz="2800" dirty="0">
              <a:solidFill>
                <a:srgbClr val="0166B3"/>
              </a:solidFill>
              <a:latin typeface="Minion Pro Med" panose="02040503050201020203" pitchFamily="18" charset="0"/>
            </a:endParaRPr>
          </a:p>
          <a:p>
            <a:pPr>
              <a:spcAft>
                <a:spcPts val="1200"/>
              </a:spcAft>
            </a:pPr>
            <a:r>
              <a:rPr lang="uk-UA" sz="2800" dirty="0" smtClean="0">
                <a:solidFill>
                  <a:srgbClr val="0166B3"/>
                </a:solidFill>
                <a:latin typeface="Minion Pro Med" panose="02040503050201020203" pitchFamily="18" charset="0"/>
              </a:rPr>
              <a:t>• Автоматизація </a:t>
            </a:r>
            <a:r>
              <a:rPr lang="uk-UA" sz="2800" dirty="0">
                <a:solidFill>
                  <a:srgbClr val="0166B3"/>
                </a:solidFill>
                <a:latin typeface="Minion Pro Med" panose="02040503050201020203" pitchFamily="18" charset="0"/>
              </a:rPr>
              <a:t>та економія </a:t>
            </a:r>
            <a:r>
              <a:rPr lang="uk-UA" sz="2800" dirty="0">
                <a:solidFill>
                  <a:srgbClr val="0166B3"/>
                </a:solidFill>
                <a:latin typeface="Minion Pro Med" panose="02040503050201020203" pitchFamily="18" charset="0"/>
              </a:rPr>
              <a:t>ресурсів.</a:t>
            </a:r>
            <a:endParaRPr lang="uk-UA" sz="2800" dirty="0">
              <a:solidFill>
                <a:srgbClr val="0166B3"/>
              </a:solidFill>
              <a:latin typeface="Minion Pro Med" panose="02040503050201020203" pitchFamily="18" charset="0"/>
            </a:endParaRPr>
          </a:p>
          <a:p>
            <a:pPr>
              <a:spcAft>
                <a:spcPts val="1200"/>
              </a:spcAft>
            </a:pPr>
            <a:r>
              <a:rPr lang="uk-UA" sz="2800" dirty="0" smtClean="0">
                <a:solidFill>
                  <a:srgbClr val="0166B3"/>
                </a:solidFill>
                <a:latin typeface="Minion Pro Med" panose="02040503050201020203" pitchFamily="18" charset="0"/>
              </a:rPr>
              <a:t>• Інтеграція </a:t>
            </a:r>
            <a:r>
              <a:rPr lang="uk-UA" sz="2800" dirty="0">
                <a:solidFill>
                  <a:srgbClr val="0166B3"/>
                </a:solidFill>
                <a:latin typeface="Minion Pro Med" panose="02040503050201020203" pitchFamily="18" charset="0"/>
              </a:rPr>
              <a:t>з цифровими картами та системами точного </a:t>
            </a:r>
            <a:r>
              <a:rPr lang="uk-UA" sz="2800" dirty="0">
                <a:solidFill>
                  <a:srgbClr val="0166B3"/>
                </a:solidFill>
                <a:latin typeface="Minion Pro Med" panose="02040503050201020203" pitchFamily="18" charset="0"/>
              </a:rPr>
              <a:t>землеробства.</a:t>
            </a:r>
            <a:endParaRPr lang="uk-UA" sz="2800" dirty="0">
              <a:solidFill>
                <a:srgbClr val="0166B3"/>
              </a:solidFill>
              <a:latin typeface="Minion Pro Med" panose="02040503050201020203" pitchFamily="18" charset="0"/>
            </a:endParaRPr>
          </a:p>
          <a:p>
            <a:pPr>
              <a:spcAft>
                <a:spcPts val="1200"/>
              </a:spcAft>
            </a:pPr>
            <a:r>
              <a:rPr lang="uk-UA" sz="2800" dirty="0" smtClean="0">
                <a:solidFill>
                  <a:srgbClr val="0166B3"/>
                </a:solidFill>
                <a:latin typeface="Minion Pro Med" panose="02040503050201020203" pitchFamily="18" charset="0"/>
              </a:rPr>
              <a:t>• Виявлення </a:t>
            </a:r>
            <a:r>
              <a:rPr lang="uk-UA" sz="2800" dirty="0">
                <a:solidFill>
                  <a:srgbClr val="0166B3"/>
                </a:solidFill>
                <a:latin typeface="Minion Pro Med" panose="02040503050201020203" pitchFamily="18" charset="0"/>
              </a:rPr>
              <a:t>проблемних </a:t>
            </a:r>
            <a:r>
              <a:rPr lang="uk-UA" sz="2800" dirty="0">
                <a:solidFill>
                  <a:srgbClr val="0166B3"/>
                </a:solidFill>
                <a:latin typeface="Minion Pro Med" panose="02040503050201020203" pitchFamily="18" charset="0"/>
              </a:rPr>
              <a:t>зон.</a:t>
            </a:r>
            <a:endParaRPr lang="uk-UA" sz="2800" dirty="0">
              <a:solidFill>
                <a:srgbClr val="0166B3"/>
              </a:solidFill>
              <a:latin typeface="Minion Pro Med" panose="02040503050201020203" pitchFamily="18" charset="0"/>
            </a:endParaRPr>
          </a:p>
          <a:p>
            <a:pPr>
              <a:spcAft>
                <a:spcPts val="1200"/>
              </a:spcAft>
            </a:pPr>
            <a:r>
              <a:rPr lang="uk-UA" sz="2800" dirty="0" smtClean="0">
                <a:solidFill>
                  <a:srgbClr val="0166B3"/>
                </a:solidFill>
                <a:latin typeface="Minion Pro Med" panose="02040503050201020203" pitchFamily="18" charset="0"/>
              </a:rPr>
              <a:t>• Екологічна </a:t>
            </a:r>
            <a:r>
              <a:rPr lang="uk-UA" sz="2800" dirty="0">
                <a:solidFill>
                  <a:srgbClr val="0166B3"/>
                </a:solidFill>
                <a:latin typeface="Minion Pro Med" panose="02040503050201020203" pitchFamily="18" charset="0"/>
              </a:rPr>
              <a:t>ефективність.</a:t>
            </a:r>
            <a:endParaRPr lang="uk-UA" sz="2800" dirty="0">
              <a:solidFill>
                <a:srgbClr val="0166B3"/>
              </a:solidFill>
              <a:latin typeface="Minion Pro Med" panose="020405030502010202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5996" y="1634221"/>
            <a:ext cx="3671126" cy="24079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1775" y="4333205"/>
            <a:ext cx="4019567" cy="190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000" dirty="0">
                <a:latin typeface="Minion Pro Med" panose="02040503050201020203" pitchFamily="18" charset="0"/>
                <a:ea typeface="+mn-ea"/>
                <a:cs typeface="+mn-cs"/>
              </a:rPr>
              <a:t>Технічне оснащення </a:t>
            </a:r>
            <a:r>
              <a:rPr lang="uk-UA" sz="3000" dirty="0" err="1">
                <a:latin typeface="Minion Pro Med" panose="02040503050201020203" pitchFamily="18" charset="0"/>
                <a:ea typeface="+mn-ea"/>
                <a:cs typeface="+mn-cs"/>
              </a:rPr>
              <a:t>дронів</a:t>
            </a:r>
            <a:r>
              <a:rPr lang="uk-UA" sz="3000" dirty="0">
                <a:latin typeface="Minion Pro Med" panose="02040503050201020203" pitchFamily="18" charset="0"/>
                <a:ea typeface="+mn-ea"/>
                <a:cs typeface="+mn-cs"/>
              </a:rPr>
              <a:t> для моніторингу ґрунту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596" y="986330"/>
            <a:ext cx="8443820" cy="38053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2423" y="4791678"/>
            <a:ext cx="3128222" cy="18183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04" y="5128001"/>
            <a:ext cx="2874712" cy="11457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2992" y="4942160"/>
            <a:ext cx="3429755" cy="151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1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6978642"/>
              </p:ext>
            </p:extLst>
          </p:nvPr>
        </p:nvGraphicFramePr>
        <p:xfrm>
          <a:off x="422911" y="1033388"/>
          <a:ext cx="11572041" cy="572923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857347">
                  <a:extLst>
                    <a:ext uri="{9D8B030D-6E8A-4147-A177-3AD203B41FA5}">
                      <a16:colId xmlns:a16="http://schemas.microsoft.com/office/drawing/2014/main" val="3059858763"/>
                    </a:ext>
                  </a:extLst>
                </a:gridCol>
                <a:gridCol w="3857347">
                  <a:extLst>
                    <a:ext uri="{9D8B030D-6E8A-4147-A177-3AD203B41FA5}">
                      <a16:colId xmlns:a16="http://schemas.microsoft.com/office/drawing/2014/main" val="1213582212"/>
                    </a:ext>
                  </a:extLst>
                </a:gridCol>
                <a:gridCol w="3857347">
                  <a:extLst>
                    <a:ext uri="{9D8B030D-6E8A-4147-A177-3AD203B41FA5}">
                      <a16:colId xmlns:a16="http://schemas.microsoft.com/office/drawing/2014/main" val="3999377770"/>
                    </a:ext>
                  </a:extLst>
                </a:gridCol>
              </a:tblGrid>
              <a:tr h="531141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uk-UA" sz="1800" b="1" dirty="0">
                          <a:effectLst/>
                        </a:rPr>
                        <a:t>Характеристика</a:t>
                      </a:r>
                    </a:p>
                  </a:txBody>
                  <a:tcPr marL="39765" marR="39765" marT="39765" marB="39765" anchor="ctr"/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ru-RU" sz="1800" b="1" dirty="0" err="1">
                          <a:effectLst/>
                        </a:rPr>
                        <a:t>Камери</a:t>
                      </a:r>
                      <a:r>
                        <a:rPr lang="ru-RU" sz="1800" b="1" dirty="0">
                          <a:effectLst/>
                        </a:rPr>
                        <a:t> для </a:t>
                      </a:r>
                      <a:r>
                        <a:rPr lang="ru-RU" sz="1800" b="1" dirty="0" err="1">
                          <a:effectLst/>
                        </a:rPr>
                        <a:t>картографії</a:t>
                      </a:r>
                      <a:r>
                        <a:rPr lang="ru-RU" sz="1800" b="1" dirty="0">
                          <a:effectLst/>
                        </a:rPr>
                        <a:t> та </a:t>
                      </a:r>
                      <a:r>
                        <a:rPr lang="ru-RU" sz="1800" b="1" dirty="0" err="1">
                          <a:effectLst/>
                        </a:rPr>
                        <a:t>мапінгу</a:t>
                      </a:r>
                      <a:endParaRPr lang="ru-RU" sz="1800" b="1" dirty="0">
                        <a:effectLst/>
                      </a:endParaRPr>
                    </a:p>
                  </a:txBody>
                  <a:tcPr marL="39765" marR="39765" marT="39765" marB="39765" anchor="ctr"/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uk-UA" sz="1800" b="1" dirty="0">
                          <a:effectLst/>
                        </a:rPr>
                        <a:t>Камери для </a:t>
                      </a:r>
                      <a:r>
                        <a:rPr lang="uk-UA" sz="1800" b="1" dirty="0" err="1">
                          <a:effectLst/>
                        </a:rPr>
                        <a:t>аерозйомки</a:t>
                      </a:r>
                      <a:r>
                        <a:rPr lang="uk-UA" sz="1800" b="1" dirty="0">
                          <a:effectLst/>
                        </a:rPr>
                        <a:t>, фото/відео</a:t>
                      </a:r>
                    </a:p>
                  </a:txBody>
                  <a:tcPr marL="39765" marR="39765" marT="39765" marB="39765" anchor="ctr"/>
                </a:tc>
                <a:extLst>
                  <a:ext uri="{0D108BD9-81ED-4DB2-BD59-A6C34878D82A}">
                    <a16:rowId xmlns:a16="http://schemas.microsoft.com/office/drawing/2014/main" val="2674399193"/>
                  </a:ext>
                </a:extLst>
              </a:tr>
              <a:tr h="647327">
                <a:tc>
                  <a:txBody>
                    <a:bodyPr/>
                    <a:lstStyle/>
                    <a:p>
                      <a:pPr fontAlgn="base" latinLnBrk="0"/>
                      <a:r>
                        <a:rPr lang="uk-UA" sz="1800" dirty="0">
                          <a:effectLst/>
                        </a:rPr>
                        <a:t>Тип сенсора</a:t>
                      </a:r>
                    </a:p>
                  </a:txBody>
                  <a:tcPr marL="39765" marR="39765" marT="23859" marB="23859" anchor="ctr"/>
                </a:tc>
                <a:tc>
                  <a:txBody>
                    <a:bodyPr/>
                    <a:lstStyle/>
                    <a:p>
                      <a:pPr fontAlgn="base" latinLnBrk="0"/>
                      <a:r>
                        <a:rPr lang="uk-UA" sz="1800" dirty="0">
                          <a:effectLst/>
                        </a:rPr>
                        <a:t>Великі сенсори: </a:t>
                      </a:r>
                      <a:r>
                        <a:rPr lang="en-US" sz="1800" dirty="0">
                          <a:effectLst/>
                          <a:latin typeface="Minion Pro Med" panose="02040503050201020203"/>
                        </a:rPr>
                        <a:t>Full-frame (</a:t>
                      </a:r>
                      <a:r>
                        <a:rPr lang="en-US" sz="1800" dirty="0" err="1">
                          <a:effectLst/>
                          <a:latin typeface="Minion Pro Med" panose="02040503050201020203"/>
                        </a:rPr>
                        <a:t>Zenmuse</a:t>
                      </a:r>
                      <a:r>
                        <a:rPr lang="en-US" sz="1800" dirty="0">
                          <a:effectLst/>
                          <a:latin typeface="Minion Pro Med" panose="02040503050201020203"/>
                        </a:rPr>
                        <a:t> P1), 4/3" CMOS (Mavic 3E, </a:t>
                      </a:r>
                      <a:r>
                        <a:rPr lang="en-US" sz="1800" dirty="0" err="1">
                          <a:effectLst/>
                          <a:latin typeface="Minion Pro Med" panose="02040503050201020203"/>
                        </a:rPr>
                        <a:t>Matrice</a:t>
                      </a:r>
                      <a:r>
                        <a:rPr lang="en-US" sz="1800" dirty="0">
                          <a:effectLst/>
                          <a:latin typeface="Minion Pro Med" panose="02040503050201020203"/>
                        </a:rPr>
                        <a:t> 4E)</a:t>
                      </a:r>
                    </a:p>
                  </a:txBody>
                  <a:tcPr marL="39765" marR="39765" marT="23859" marB="23859" anchor="ctr"/>
                </a:tc>
                <a:tc>
                  <a:txBody>
                    <a:bodyPr/>
                    <a:lstStyle/>
                    <a:p>
                      <a:pPr fontAlgn="base" latinLnBrk="0"/>
                      <a:r>
                        <a:rPr lang="en-US" sz="1800" dirty="0">
                          <a:effectLst/>
                          <a:latin typeface="Minion Pro Med" panose="02040503050201020203"/>
                        </a:rPr>
                        <a:t>1", 1/1.3", 1/2.3" CMOS (Air 3S, Mini, Mavic Air)</a:t>
                      </a:r>
                    </a:p>
                  </a:txBody>
                  <a:tcPr marL="39765" marR="39765" marT="23859" marB="23859" anchor="ctr"/>
                </a:tc>
                <a:extLst>
                  <a:ext uri="{0D108BD9-81ED-4DB2-BD59-A6C34878D82A}">
                    <a16:rowId xmlns:a16="http://schemas.microsoft.com/office/drawing/2014/main" val="1929392820"/>
                  </a:ext>
                </a:extLst>
              </a:tr>
              <a:tr h="497945">
                <a:tc>
                  <a:txBody>
                    <a:bodyPr/>
                    <a:lstStyle/>
                    <a:p>
                      <a:pPr fontAlgn="base" latinLnBrk="0"/>
                      <a:r>
                        <a:rPr lang="uk-UA" sz="1800">
                          <a:effectLst/>
                        </a:rPr>
                        <a:t>Роздільна здатність</a:t>
                      </a:r>
                    </a:p>
                  </a:txBody>
                  <a:tcPr marL="39765" marR="39765" marT="23859" marB="23859" anchor="ctr"/>
                </a:tc>
                <a:tc>
                  <a:txBody>
                    <a:bodyPr/>
                    <a:lstStyle/>
                    <a:p>
                      <a:pPr fontAlgn="base" latinLnBrk="0"/>
                      <a:r>
                        <a:rPr lang="it-IT" sz="1800" dirty="0">
                          <a:effectLst/>
                          <a:latin typeface="Minion Pro Med" panose="02040503050201020203"/>
                        </a:rPr>
                        <a:t>Від 20 МП (Mavic 3E, Matrice 4E) до 45 МП (Zenmuse P1)</a:t>
                      </a:r>
                    </a:p>
                  </a:txBody>
                  <a:tcPr marL="39765" marR="39765" marT="23859" marB="23859" anchor="ctr"/>
                </a:tc>
                <a:tc>
                  <a:txBody>
                    <a:bodyPr/>
                    <a:lstStyle/>
                    <a:p>
                      <a:pPr fontAlgn="base" latinLnBrk="0"/>
                      <a:r>
                        <a:rPr lang="en-US" sz="1800">
                          <a:effectLst/>
                          <a:latin typeface="Minion Pro Med" panose="02040503050201020203"/>
                        </a:rPr>
                        <a:t>12–50 МП (Air 3S – 50 МП, Mini – 12–48 МП)</a:t>
                      </a:r>
                    </a:p>
                  </a:txBody>
                  <a:tcPr marL="39765" marR="39765" marT="23859" marB="23859" anchor="ctr"/>
                </a:tc>
                <a:extLst>
                  <a:ext uri="{0D108BD9-81ED-4DB2-BD59-A6C34878D82A}">
                    <a16:rowId xmlns:a16="http://schemas.microsoft.com/office/drawing/2014/main" val="18833532"/>
                  </a:ext>
                </a:extLst>
              </a:tr>
              <a:tr h="647327">
                <a:tc>
                  <a:txBody>
                    <a:bodyPr/>
                    <a:lstStyle/>
                    <a:p>
                      <a:pPr fontAlgn="base" latinLnBrk="0"/>
                      <a:r>
                        <a:rPr lang="uk-UA" sz="1800">
                          <a:effectLst/>
                        </a:rPr>
                        <a:t>Механічний затвор</a:t>
                      </a:r>
                    </a:p>
                  </a:txBody>
                  <a:tcPr marL="39765" marR="39765" marT="23859" marB="23859" anchor="ctr"/>
                </a:tc>
                <a:tc>
                  <a:txBody>
                    <a:bodyPr/>
                    <a:lstStyle/>
                    <a:p>
                      <a:pPr fontAlgn="base" latinLnBrk="0"/>
                      <a:r>
                        <a:rPr lang="ru-RU" sz="1800" dirty="0">
                          <a:effectLst/>
                        </a:rPr>
                        <a:t>Так, для </a:t>
                      </a:r>
                      <a:r>
                        <a:rPr lang="ru-RU" sz="1800" dirty="0" err="1">
                          <a:effectLst/>
                        </a:rPr>
                        <a:t>усунення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>
                          <a:effectLst/>
                        </a:rPr>
                        <a:t>розмиття</a:t>
                      </a:r>
                      <a:r>
                        <a:rPr lang="ru-RU" sz="1800" dirty="0">
                          <a:effectLst/>
                        </a:rPr>
                        <a:t> при </a:t>
                      </a:r>
                      <a:r>
                        <a:rPr lang="ru-RU" sz="1800" dirty="0" err="1">
                          <a:effectLst/>
                        </a:rPr>
                        <a:t>русі</a:t>
                      </a:r>
                      <a:r>
                        <a:rPr lang="ru-RU" sz="1800" dirty="0">
                          <a:effectLst/>
                        </a:rPr>
                        <a:t> (</a:t>
                      </a:r>
                      <a:r>
                        <a:rPr lang="ru-RU" sz="1800" dirty="0" err="1">
                          <a:effectLst/>
                        </a:rPr>
                        <a:t>наприклад</a:t>
                      </a:r>
                      <a:r>
                        <a:rPr lang="ru-RU" sz="1800" dirty="0">
                          <a:effectLst/>
                        </a:rPr>
                        <a:t>, </a:t>
                      </a:r>
                      <a:r>
                        <a:rPr lang="ru-RU" sz="1800" dirty="0" err="1">
                          <a:effectLst/>
                        </a:rPr>
                        <a:t>Mavic</a:t>
                      </a:r>
                      <a:r>
                        <a:rPr lang="ru-RU" sz="1800" dirty="0">
                          <a:effectLst/>
                        </a:rPr>
                        <a:t> 3E, </a:t>
                      </a:r>
                      <a:r>
                        <a:rPr lang="ru-RU" sz="1800" dirty="0" err="1">
                          <a:effectLst/>
                        </a:rPr>
                        <a:t>Zenmuse</a:t>
                      </a:r>
                      <a:r>
                        <a:rPr lang="ru-RU" sz="1800" dirty="0">
                          <a:effectLst/>
                        </a:rPr>
                        <a:t> P1)</a:t>
                      </a:r>
                    </a:p>
                  </a:txBody>
                  <a:tcPr marL="39765" marR="39765" marT="23859" marB="23859" anchor="ctr"/>
                </a:tc>
                <a:tc>
                  <a:txBody>
                    <a:bodyPr/>
                    <a:lstStyle/>
                    <a:p>
                      <a:pPr fontAlgn="base" latinLnBrk="0"/>
                      <a:r>
                        <a:rPr lang="uk-UA" sz="1800" dirty="0">
                          <a:effectLst/>
                        </a:rPr>
                        <a:t>Зазвичай електронний, </a:t>
                      </a:r>
                      <a:r>
                        <a:rPr lang="uk-UA" sz="1800" dirty="0" err="1">
                          <a:effectLst/>
                        </a:rPr>
                        <a:t>рідко</a:t>
                      </a:r>
                      <a:r>
                        <a:rPr lang="uk-UA" sz="1800" dirty="0">
                          <a:effectLst/>
                        </a:rPr>
                        <a:t> механічний</a:t>
                      </a:r>
                    </a:p>
                  </a:txBody>
                  <a:tcPr marL="39765" marR="39765" marT="23859" marB="23859" anchor="ctr"/>
                </a:tc>
                <a:extLst>
                  <a:ext uri="{0D108BD9-81ED-4DB2-BD59-A6C34878D82A}">
                    <a16:rowId xmlns:a16="http://schemas.microsoft.com/office/drawing/2014/main" val="153490814"/>
                  </a:ext>
                </a:extLst>
              </a:tr>
              <a:tr h="497945">
                <a:tc>
                  <a:txBody>
                    <a:bodyPr/>
                    <a:lstStyle/>
                    <a:p>
                      <a:pPr fontAlgn="base" latinLnBrk="0"/>
                      <a:r>
                        <a:rPr lang="uk-UA" sz="1800">
                          <a:effectLst/>
                        </a:rPr>
                        <a:t>Інтервал зйомки</a:t>
                      </a:r>
                    </a:p>
                  </a:txBody>
                  <a:tcPr marL="39765" marR="39765" marT="23859" marB="23859" anchor="ctr"/>
                </a:tc>
                <a:tc>
                  <a:txBody>
                    <a:bodyPr/>
                    <a:lstStyle/>
                    <a:p>
                      <a:pPr fontAlgn="base" latinLnBrk="0"/>
                      <a:r>
                        <a:rPr lang="ru-RU" sz="1800" dirty="0" err="1">
                          <a:effectLst/>
                        </a:rPr>
                        <a:t>Дуже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>
                          <a:effectLst/>
                        </a:rPr>
                        <a:t>малий</a:t>
                      </a:r>
                      <a:r>
                        <a:rPr lang="ru-RU" sz="1800" dirty="0">
                          <a:effectLst/>
                        </a:rPr>
                        <a:t> (0,7 с), </a:t>
                      </a:r>
                      <a:r>
                        <a:rPr lang="ru-RU" sz="1800" dirty="0" err="1">
                          <a:effectLst/>
                        </a:rPr>
                        <a:t>підтримка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>
                          <a:effectLst/>
                        </a:rPr>
                        <a:t>швидкої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>
                          <a:effectLst/>
                        </a:rPr>
                        <a:t>серійної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>
                          <a:effectLst/>
                        </a:rPr>
                        <a:t>зйомки</a:t>
                      </a:r>
                      <a:endParaRPr lang="ru-RU" sz="1800" dirty="0">
                        <a:effectLst/>
                      </a:endParaRPr>
                    </a:p>
                  </a:txBody>
                  <a:tcPr marL="39765" marR="39765" marT="23859" marB="23859" anchor="ctr"/>
                </a:tc>
                <a:tc>
                  <a:txBody>
                    <a:bodyPr/>
                    <a:lstStyle/>
                    <a:p>
                      <a:pPr fontAlgn="base" latinLnBrk="0"/>
                      <a:r>
                        <a:rPr lang="ru-RU" sz="1800" dirty="0" err="1">
                          <a:effectLst/>
                        </a:rPr>
                        <a:t>Стандартний</a:t>
                      </a:r>
                      <a:r>
                        <a:rPr lang="ru-RU" sz="1800" dirty="0">
                          <a:effectLst/>
                        </a:rPr>
                        <a:t>, </a:t>
                      </a:r>
                      <a:r>
                        <a:rPr lang="ru-RU" sz="1800" dirty="0" err="1">
                          <a:effectLst/>
                        </a:rPr>
                        <a:t>орієнтований</a:t>
                      </a:r>
                      <a:r>
                        <a:rPr lang="ru-RU" sz="1800" dirty="0">
                          <a:effectLst/>
                        </a:rPr>
                        <a:t> на комфорт </a:t>
                      </a:r>
                      <a:r>
                        <a:rPr lang="ru-RU" sz="1800" dirty="0" err="1">
                          <a:effectLst/>
                        </a:rPr>
                        <a:t>користувача</a:t>
                      </a:r>
                      <a:endParaRPr lang="ru-RU" sz="1800" dirty="0">
                        <a:effectLst/>
                      </a:endParaRPr>
                    </a:p>
                  </a:txBody>
                  <a:tcPr marL="39765" marR="39765" marT="23859" marB="23859" anchor="ctr"/>
                </a:tc>
                <a:extLst>
                  <a:ext uri="{0D108BD9-81ED-4DB2-BD59-A6C34878D82A}">
                    <a16:rowId xmlns:a16="http://schemas.microsoft.com/office/drawing/2014/main" val="2417104163"/>
                  </a:ext>
                </a:extLst>
              </a:tr>
              <a:tr h="647327">
                <a:tc>
                  <a:txBody>
                    <a:bodyPr/>
                    <a:lstStyle/>
                    <a:p>
                      <a:pPr fontAlgn="base" latinLnBrk="0"/>
                      <a:r>
                        <a:rPr lang="uk-UA" sz="1800">
                          <a:effectLst/>
                        </a:rPr>
                        <a:t>Підтримка </a:t>
                      </a:r>
                      <a:r>
                        <a:rPr lang="en-US" sz="1800">
                          <a:effectLst/>
                          <a:latin typeface="Minion Pro Med" panose="02040503050201020203"/>
                        </a:rPr>
                        <a:t>RTK/PPK</a:t>
                      </a:r>
                    </a:p>
                  </a:txBody>
                  <a:tcPr marL="39765" marR="39765" marT="23859" marB="23859" anchor="ctr"/>
                </a:tc>
                <a:tc>
                  <a:txBody>
                    <a:bodyPr/>
                    <a:lstStyle/>
                    <a:p>
                      <a:pPr fontAlgn="base" latinLnBrk="0"/>
                      <a:r>
                        <a:rPr lang="ru-RU" sz="1800" dirty="0">
                          <a:effectLst/>
                        </a:rPr>
                        <a:t>Так, для </a:t>
                      </a:r>
                      <a:r>
                        <a:rPr lang="ru-RU" sz="1800" dirty="0" err="1">
                          <a:effectLst/>
                        </a:rPr>
                        <a:t>сантиметрової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>
                          <a:effectLst/>
                        </a:rPr>
                        <a:t>точності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>
                          <a:effectLst/>
                        </a:rPr>
                        <a:t>позиціонування</a:t>
                      </a:r>
                      <a:endParaRPr lang="ru-RU" sz="1800" dirty="0">
                        <a:effectLst/>
                      </a:endParaRPr>
                    </a:p>
                  </a:txBody>
                  <a:tcPr marL="39765" marR="39765" marT="23859" marB="23859" anchor="ctr"/>
                </a:tc>
                <a:tc>
                  <a:txBody>
                    <a:bodyPr/>
                    <a:lstStyle/>
                    <a:p>
                      <a:pPr fontAlgn="base" latinLnBrk="0"/>
                      <a:r>
                        <a:rPr lang="uk-UA" sz="1800" dirty="0">
                          <a:effectLst/>
                        </a:rPr>
                        <a:t>Зазвичай відсутня</a:t>
                      </a:r>
                    </a:p>
                  </a:txBody>
                  <a:tcPr marL="39765" marR="39765" marT="23859" marB="23859" anchor="ctr"/>
                </a:tc>
                <a:extLst>
                  <a:ext uri="{0D108BD9-81ED-4DB2-BD59-A6C34878D82A}">
                    <a16:rowId xmlns:a16="http://schemas.microsoft.com/office/drawing/2014/main" val="3766957189"/>
                  </a:ext>
                </a:extLst>
              </a:tr>
              <a:tr h="497945">
                <a:tc>
                  <a:txBody>
                    <a:bodyPr/>
                    <a:lstStyle/>
                    <a:p>
                      <a:pPr fontAlgn="base" latinLnBrk="0"/>
                      <a:r>
                        <a:rPr lang="uk-UA" sz="1800">
                          <a:effectLst/>
                        </a:rPr>
                        <a:t>Додаткові функції</a:t>
                      </a:r>
                    </a:p>
                  </a:txBody>
                  <a:tcPr marL="39765" marR="39765" marT="23859" marB="23859" anchor="ctr"/>
                </a:tc>
                <a:tc>
                  <a:txBody>
                    <a:bodyPr/>
                    <a:lstStyle/>
                    <a:p>
                      <a:pPr fontAlgn="base" latinLnBrk="0"/>
                      <a:r>
                        <a:rPr lang="en-US" sz="1800">
                          <a:effectLst/>
                          <a:latin typeface="Minion Pro Med" panose="02040503050201020203"/>
                        </a:rPr>
                        <a:t>Smart Oblique Capture, Real-Time Terrain Follow, Time Sync</a:t>
                      </a:r>
                    </a:p>
                  </a:txBody>
                  <a:tcPr marL="39765" marR="39765" marT="23859" marB="23859" anchor="ctr"/>
                </a:tc>
                <a:tc>
                  <a:txBody>
                    <a:bodyPr/>
                    <a:lstStyle/>
                    <a:p>
                      <a:pPr fontAlgn="base" latinLnBrk="0"/>
                      <a:r>
                        <a:rPr lang="ru-RU" sz="1800" dirty="0" err="1">
                          <a:effectLst/>
                        </a:rPr>
                        <a:t>Інтелектуальні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>
                          <a:effectLst/>
                        </a:rPr>
                        <a:t>режими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>
                          <a:effectLst/>
                        </a:rPr>
                        <a:t>зйомки</a:t>
                      </a:r>
                      <a:r>
                        <a:rPr lang="ru-RU" sz="1800" dirty="0">
                          <a:effectLst/>
                        </a:rPr>
                        <a:t>, </a:t>
                      </a:r>
                      <a:r>
                        <a:rPr lang="ru-RU" sz="1800" dirty="0" err="1">
                          <a:effectLst/>
                        </a:rPr>
                        <a:t>слідкування</a:t>
                      </a:r>
                      <a:r>
                        <a:rPr lang="ru-RU" sz="1800" dirty="0">
                          <a:effectLst/>
                        </a:rPr>
                        <a:t>, FPV</a:t>
                      </a:r>
                    </a:p>
                  </a:txBody>
                  <a:tcPr marL="39765" marR="39765" marT="23859" marB="23859" anchor="ctr"/>
                </a:tc>
                <a:extLst>
                  <a:ext uri="{0D108BD9-81ED-4DB2-BD59-A6C34878D82A}">
                    <a16:rowId xmlns:a16="http://schemas.microsoft.com/office/drawing/2014/main" val="1580260154"/>
                  </a:ext>
                </a:extLst>
              </a:tr>
              <a:tr h="497945">
                <a:tc>
                  <a:txBody>
                    <a:bodyPr/>
                    <a:lstStyle/>
                    <a:p>
                      <a:pPr fontAlgn="base" latinLnBrk="0"/>
                      <a:r>
                        <a:rPr lang="uk-UA" sz="1800">
                          <a:effectLst/>
                        </a:rPr>
                        <a:t>Оптика</a:t>
                      </a:r>
                    </a:p>
                  </a:txBody>
                  <a:tcPr marL="39765" marR="39765" marT="23859" marB="23859" anchor="ctr"/>
                </a:tc>
                <a:tc>
                  <a:txBody>
                    <a:bodyPr/>
                    <a:lstStyle/>
                    <a:p>
                      <a:pPr fontAlgn="base" latinLnBrk="0"/>
                      <a:r>
                        <a:rPr lang="uk-UA" sz="1800">
                          <a:effectLst/>
                        </a:rPr>
                        <a:t>Фіксовані фокусні від 24 мм, часто змінні об’єктиви</a:t>
                      </a:r>
                    </a:p>
                  </a:txBody>
                  <a:tcPr marL="39765" marR="39765" marT="23859" marB="23859" anchor="ctr"/>
                </a:tc>
                <a:tc>
                  <a:txBody>
                    <a:bodyPr/>
                    <a:lstStyle/>
                    <a:p>
                      <a:pPr fontAlgn="base" latinLnBrk="0"/>
                      <a:r>
                        <a:rPr lang="ru-RU" sz="1800" dirty="0">
                          <a:effectLst/>
                        </a:rPr>
                        <a:t>Зум-</a:t>
                      </a:r>
                      <a:r>
                        <a:rPr lang="ru-RU" sz="1800" dirty="0" err="1">
                          <a:effectLst/>
                        </a:rPr>
                        <a:t>об’єктиви</a:t>
                      </a:r>
                      <a:r>
                        <a:rPr lang="ru-RU" sz="1800" dirty="0">
                          <a:effectLst/>
                        </a:rPr>
                        <a:t>, широка оптика для </a:t>
                      </a:r>
                      <a:r>
                        <a:rPr lang="ru-RU" sz="1800" dirty="0" err="1">
                          <a:effectLst/>
                        </a:rPr>
                        <a:t>художньої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>
                          <a:effectLst/>
                        </a:rPr>
                        <a:t>зйомки</a:t>
                      </a:r>
                      <a:endParaRPr lang="ru-RU" sz="1800" dirty="0">
                        <a:effectLst/>
                      </a:endParaRPr>
                    </a:p>
                  </a:txBody>
                  <a:tcPr marL="39765" marR="39765" marT="23859" marB="23859" anchor="ctr"/>
                </a:tc>
                <a:extLst>
                  <a:ext uri="{0D108BD9-81ED-4DB2-BD59-A6C34878D82A}">
                    <a16:rowId xmlns:a16="http://schemas.microsoft.com/office/drawing/2014/main" val="2481519948"/>
                  </a:ext>
                </a:extLst>
              </a:tr>
              <a:tr h="647327">
                <a:tc>
                  <a:txBody>
                    <a:bodyPr/>
                    <a:lstStyle/>
                    <a:p>
                      <a:pPr fontAlgn="base" latinLnBrk="0"/>
                      <a:r>
                        <a:rPr lang="uk-UA" sz="1800">
                          <a:effectLst/>
                        </a:rPr>
                        <a:t>Застосування</a:t>
                      </a:r>
                    </a:p>
                  </a:txBody>
                  <a:tcPr marL="39765" marR="39765" marT="23859" marB="23859" anchor="ctr"/>
                </a:tc>
                <a:tc>
                  <a:txBody>
                    <a:bodyPr/>
                    <a:lstStyle/>
                    <a:p>
                      <a:pPr fontAlgn="base" latinLnBrk="0"/>
                      <a:r>
                        <a:rPr lang="uk-UA" sz="1800">
                          <a:effectLst/>
                        </a:rPr>
                        <a:t>Геодезія, кадастр, 3</a:t>
                      </a:r>
                      <a:r>
                        <a:rPr lang="en-US" sz="1800">
                          <a:effectLst/>
                          <a:latin typeface="Minion Pro Med" panose="02040503050201020203"/>
                        </a:rPr>
                        <a:t>D-</a:t>
                      </a:r>
                      <a:r>
                        <a:rPr lang="uk-UA" sz="1800">
                          <a:effectLst/>
                        </a:rPr>
                        <a:t>моделювання, інспекції, містобудування</a:t>
                      </a:r>
                    </a:p>
                  </a:txBody>
                  <a:tcPr marL="39765" marR="39765" marT="23859" marB="23859" anchor="ctr"/>
                </a:tc>
                <a:tc>
                  <a:txBody>
                    <a:bodyPr/>
                    <a:lstStyle/>
                    <a:p>
                      <a:pPr fontAlgn="base" latinLnBrk="0"/>
                      <a:r>
                        <a:rPr lang="ru-RU" sz="1800" dirty="0">
                          <a:effectLst/>
                        </a:rPr>
                        <a:t>Фото- та </a:t>
                      </a:r>
                      <a:r>
                        <a:rPr lang="ru-RU" sz="1800" dirty="0" err="1">
                          <a:effectLst/>
                        </a:rPr>
                        <a:t>відеозйомка</a:t>
                      </a:r>
                      <a:r>
                        <a:rPr lang="ru-RU" sz="1800" dirty="0">
                          <a:effectLst/>
                        </a:rPr>
                        <a:t>, реклама, </a:t>
                      </a:r>
                      <a:r>
                        <a:rPr lang="ru-RU" sz="1800" dirty="0" err="1">
                          <a:effectLst/>
                        </a:rPr>
                        <a:t>тревел</a:t>
                      </a:r>
                      <a:r>
                        <a:rPr lang="ru-RU" sz="1800" dirty="0">
                          <a:effectLst/>
                        </a:rPr>
                        <a:t>, </a:t>
                      </a:r>
                      <a:r>
                        <a:rPr lang="ru-RU" sz="1800" dirty="0" err="1">
                          <a:effectLst/>
                        </a:rPr>
                        <a:t>соцмережі</a:t>
                      </a:r>
                      <a:endParaRPr lang="ru-RU" sz="1800" dirty="0">
                        <a:effectLst/>
                      </a:endParaRPr>
                    </a:p>
                  </a:txBody>
                  <a:tcPr marL="39765" marR="39765" marT="23859" marB="23859" anchor="ctr"/>
                </a:tc>
                <a:extLst>
                  <a:ext uri="{0D108BD9-81ED-4DB2-BD59-A6C34878D82A}">
                    <a16:rowId xmlns:a16="http://schemas.microsoft.com/office/drawing/2014/main" val="3918076955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 err="1">
                <a:latin typeface="Minion Pro Med" panose="02040503050201020203" pitchFamily="18" charset="0"/>
                <a:ea typeface="+mn-ea"/>
                <a:cs typeface="+mn-cs"/>
              </a:rPr>
              <a:t>К</a:t>
            </a:r>
            <a:r>
              <a:rPr lang="ru-RU" sz="3000" dirty="0" err="1">
                <a:latin typeface="Minion Pro Med" panose="02040503050201020203" pitchFamily="18" charset="0"/>
                <a:ea typeface="+mn-ea"/>
                <a:cs typeface="+mn-cs"/>
              </a:rPr>
              <a:t>амери</a:t>
            </a:r>
            <a:r>
              <a:rPr lang="ru-RU" sz="3000" dirty="0">
                <a:latin typeface="Minion Pro Med" panose="02040503050201020203" pitchFamily="18" charset="0"/>
                <a:ea typeface="+mn-ea"/>
                <a:cs typeface="+mn-cs"/>
              </a:rPr>
              <a:t> </a:t>
            </a:r>
            <a:r>
              <a:rPr lang="ru-RU" sz="3000" dirty="0">
                <a:latin typeface="Minion Pro Med" panose="02040503050201020203" pitchFamily="18" charset="0"/>
                <a:ea typeface="+mn-ea"/>
                <a:cs typeface="+mn-cs"/>
              </a:rPr>
              <a:t>DJI для </a:t>
            </a:r>
            <a:r>
              <a:rPr lang="ru-RU" sz="3000" dirty="0" err="1">
                <a:latin typeface="Minion Pro Med" panose="02040503050201020203" pitchFamily="18" charset="0"/>
                <a:ea typeface="+mn-ea"/>
                <a:cs typeface="+mn-cs"/>
              </a:rPr>
              <a:t>картографії</a:t>
            </a:r>
            <a:r>
              <a:rPr lang="ru-RU" sz="3000" dirty="0">
                <a:latin typeface="Minion Pro Med" panose="02040503050201020203" pitchFamily="18" charset="0"/>
                <a:ea typeface="+mn-ea"/>
                <a:cs typeface="+mn-cs"/>
              </a:rPr>
              <a:t> та </a:t>
            </a:r>
            <a:r>
              <a:rPr lang="ru-RU" sz="3000" dirty="0" err="1">
                <a:latin typeface="Minion Pro Med" panose="02040503050201020203" pitchFamily="18" charset="0"/>
                <a:ea typeface="+mn-ea"/>
                <a:cs typeface="+mn-cs"/>
              </a:rPr>
              <a:t>аерозйомки</a:t>
            </a:r>
            <a:endParaRPr lang="uk-UA" sz="3000" dirty="0">
              <a:latin typeface="Minion Pro Med" panose="020405030502010202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455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019" b="19964"/>
          <a:stretch/>
        </p:blipFill>
        <p:spPr>
          <a:xfrm>
            <a:off x="8085325" y="1124057"/>
            <a:ext cx="3868220" cy="278573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7971" y="602862"/>
            <a:ext cx="11572042" cy="691316"/>
          </a:xfrm>
        </p:spPr>
        <p:txBody>
          <a:bodyPr>
            <a:normAutofit fontScale="90000"/>
          </a:bodyPr>
          <a:lstStyle/>
          <a:p>
            <a:r>
              <a:rPr lang="uk-UA" sz="3300" dirty="0">
                <a:latin typeface="Minion Pro Med" panose="02040503050201020203" pitchFamily="18" charset="0"/>
                <a:ea typeface="+mn-ea"/>
                <a:cs typeface="+mn-cs"/>
              </a:rPr>
              <a:t>Ключові особливості </a:t>
            </a:r>
            <a:r>
              <a:rPr lang="uk-UA" sz="3300" dirty="0" smtClean="0">
                <a:latin typeface="Minion Pro Med" panose="02040503050201020203" pitchFamily="18" charset="0"/>
                <a:ea typeface="+mn-ea"/>
                <a:cs typeface="+mn-cs"/>
              </a:rPr>
              <a:t>камер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5" name="Прямокутник 4"/>
          <p:cNvSpPr/>
          <p:nvPr/>
        </p:nvSpPr>
        <p:spPr>
          <a:xfrm>
            <a:off x="507971" y="1294178"/>
            <a:ext cx="735634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0166B3"/>
                </a:solidFill>
                <a:latin typeface="Minion Pro Med" panose="02040503050201020203" pitchFamily="18" charset="0"/>
              </a:rPr>
              <a:t>Механічний </a:t>
            </a:r>
            <a:r>
              <a:rPr lang="uk-UA" sz="2000" b="1" dirty="0">
                <a:solidFill>
                  <a:srgbClr val="0166B3"/>
                </a:solidFill>
                <a:latin typeface="Minion Pro Med" panose="02040503050201020203" pitchFamily="18" charset="0"/>
              </a:rPr>
              <a:t>затвор</a:t>
            </a:r>
            <a:r>
              <a:rPr lang="uk-UA" sz="2000" dirty="0">
                <a:solidFill>
                  <a:srgbClr val="0166B3"/>
                </a:solidFill>
                <a:latin typeface="Minion Pro Med" panose="02040503050201020203" pitchFamily="18" charset="0"/>
              </a:rPr>
              <a:t> усуває розмиття під час руху </a:t>
            </a:r>
            <a:r>
              <a:rPr lang="uk-UA" sz="2000" dirty="0" err="1">
                <a:solidFill>
                  <a:srgbClr val="0166B3"/>
                </a:solidFill>
                <a:latin typeface="Minion Pro Med" panose="02040503050201020203" pitchFamily="18" charset="0"/>
              </a:rPr>
              <a:t>дрона</a:t>
            </a:r>
            <a:r>
              <a:rPr lang="uk-UA" sz="2000" dirty="0">
                <a:solidFill>
                  <a:srgbClr val="0166B3"/>
                </a:solidFill>
                <a:latin typeface="Minion Pro Med" panose="02040503050201020203" pitchFamily="18" charset="0"/>
              </a:rPr>
              <a:t>, що критично для точного позиціонування точок на карті.</a:t>
            </a:r>
          </a:p>
          <a:p>
            <a:endParaRPr lang="uk-UA" sz="2000" dirty="0">
              <a:solidFill>
                <a:srgbClr val="0166B3"/>
              </a:solidFill>
              <a:latin typeface="Minion Pro Med" panose="02040503050201020203" pitchFamily="18" charset="0"/>
            </a:endParaRPr>
          </a:p>
          <a:p>
            <a:r>
              <a:rPr lang="uk-UA" sz="2000" b="1" dirty="0">
                <a:solidFill>
                  <a:srgbClr val="0166B3"/>
                </a:solidFill>
                <a:latin typeface="Minion Pro Med" panose="02040503050201020203" pitchFamily="18" charset="0"/>
              </a:rPr>
              <a:t>Великий сенсор і висока роздільна здатність </a:t>
            </a:r>
            <a:r>
              <a:rPr lang="uk-UA" sz="2000" dirty="0">
                <a:solidFill>
                  <a:srgbClr val="0166B3"/>
                </a:solidFill>
                <a:latin typeface="Minion Pro Med" panose="02040503050201020203" pitchFamily="18" charset="0"/>
              </a:rPr>
              <a:t>(наприклад, </a:t>
            </a:r>
            <a:r>
              <a:rPr lang="en-US" sz="2000" dirty="0" err="1">
                <a:solidFill>
                  <a:srgbClr val="0166B3"/>
                </a:solidFill>
                <a:latin typeface="Minion Pro Med" panose="02040503050201020203" pitchFamily="18" charset="0"/>
              </a:rPr>
              <a:t>Zenmuse</a:t>
            </a:r>
            <a:r>
              <a:rPr lang="en-US" sz="2000" dirty="0">
                <a:solidFill>
                  <a:srgbClr val="0166B3"/>
                </a:solidFill>
                <a:latin typeface="Minion Pro Med" panose="02040503050201020203" pitchFamily="18" charset="0"/>
              </a:rPr>
              <a:t> P1 – 45 </a:t>
            </a:r>
            <a:r>
              <a:rPr lang="uk-UA" sz="2000" dirty="0">
                <a:solidFill>
                  <a:srgbClr val="0166B3"/>
                </a:solidFill>
                <a:latin typeface="Minion Pro Med" panose="02040503050201020203" pitchFamily="18" charset="0"/>
              </a:rPr>
              <a:t>МП, </a:t>
            </a:r>
            <a:r>
              <a:rPr lang="en-US" sz="2000" dirty="0">
                <a:solidFill>
                  <a:srgbClr val="0166B3"/>
                </a:solidFill>
                <a:latin typeface="Minion Pro Med" panose="02040503050201020203" pitchFamily="18" charset="0"/>
              </a:rPr>
              <a:t>full-frame) </a:t>
            </a:r>
            <a:r>
              <a:rPr lang="uk-UA" sz="2000" dirty="0">
                <a:solidFill>
                  <a:srgbClr val="0166B3"/>
                </a:solidFill>
                <a:latin typeface="Minion Pro Med" panose="02040503050201020203" pitchFamily="18" charset="0"/>
              </a:rPr>
              <a:t>забезпечують деталізацію для </a:t>
            </a:r>
            <a:r>
              <a:rPr lang="uk-UA" sz="2000" dirty="0" err="1">
                <a:solidFill>
                  <a:srgbClr val="0166B3"/>
                </a:solidFill>
                <a:latin typeface="Minion Pro Med" panose="02040503050201020203" pitchFamily="18" charset="0"/>
              </a:rPr>
              <a:t>ортофотопланів</a:t>
            </a:r>
            <a:r>
              <a:rPr lang="uk-UA" sz="2000" dirty="0">
                <a:solidFill>
                  <a:srgbClr val="0166B3"/>
                </a:solidFill>
                <a:latin typeface="Minion Pro Med" panose="02040503050201020203" pitchFamily="18" charset="0"/>
              </a:rPr>
              <a:t> і 3</a:t>
            </a:r>
            <a:r>
              <a:rPr lang="en-US" sz="2000" dirty="0">
                <a:solidFill>
                  <a:srgbClr val="0166B3"/>
                </a:solidFill>
                <a:latin typeface="Minion Pro Med" panose="02040503050201020203" pitchFamily="18" charset="0"/>
              </a:rPr>
              <a:t>D-</a:t>
            </a:r>
            <a:r>
              <a:rPr lang="uk-UA" sz="2000" dirty="0">
                <a:solidFill>
                  <a:srgbClr val="0166B3"/>
                </a:solidFill>
                <a:latin typeface="Minion Pro Med" panose="02040503050201020203" pitchFamily="18" charset="0"/>
              </a:rPr>
              <a:t>моделей.</a:t>
            </a:r>
          </a:p>
          <a:p>
            <a:endParaRPr lang="uk-UA" sz="2000" dirty="0">
              <a:solidFill>
                <a:srgbClr val="0166B3"/>
              </a:solidFill>
              <a:latin typeface="Minion Pro Med" panose="02040503050201020203" pitchFamily="18" charset="0"/>
            </a:endParaRPr>
          </a:p>
          <a:p>
            <a:r>
              <a:rPr lang="en-US" sz="2000" b="1" dirty="0">
                <a:solidFill>
                  <a:srgbClr val="0166B3"/>
                </a:solidFill>
                <a:latin typeface="Minion Pro Med" panose="02040503050201020203" pitchFamily="18" charset="0"/>
              </a:rPr>
              <a:t>RTK/PPK-</a:t>
            </a:r>
            <a:r>
              <a:rPr lang="uk-UA" sz="2000" b="1" dirty="0">
                <a:solidFill>
                  <a:srgbClr val="0166B3"/>
                </a:solidFill>
                <a:latin typeface="Minion Pro Med" panose="02040503050201020203" pitchFamily="18" charset="0"/>
              </a:rPr>
              <a:t>модулі </a:t>
            </a:r>
            <a:r>
              <a:rPr lang="uk-UA" sz="2000" dirty="0">
                <a:solidFill>
                  <a:srgbClr val="0166B3"/>
                </a:solidFill>
                <a:latin typeface="Minion Pro Med" panose="02040503050201020203" pitchFamily="18" charset="0"/>
              </a:rPr>
              <a:t>дозволяють отримувати сантиметрову точність </a:t>
            </a:r>
            <a:r>
              <a:rPr lang="uk-UA" sz="2000" dirty="0" err="1">
                <a:solidFill>
                  <a:srgbClr val="0166B3"/>
                </a:solidFill>
                <a:latin typeface="Minion Pro Med" panose="02040503050201020203" pitchFamily="18" charset="0"/>
              </a:rPr>
              <a:t>геоприв’язки</a:t>
            </a:r>
            <a:r>
              <a:rPr lang="uk-UA" sz="2000" dirty="0">
                <a:solidFill>
                  <a:srgbClr val="0166B3"/>
                </a:solidFill>
                <a:latin typeface="Minion Pro Med" panose="02040503050201020203" pitchFamily="18" charset="0"/>
              </a:rPr>
              <a:t>, що необхідно для професійної геодезії.</a:t>
            </a:r>
          </a:p>
          <a:p>
            <a:endParaRPr lang="uk-UA" sz="2000" dirty="0">
              <a:solidFill>
                <a:srgbClr val="0166B3"/>
              </a:solidFill>
              <a:latin typeface="Minion Pro Med" panose="02040503050201020203" pitchFamily="18" charset="0"/>
            </a:endParaRPr>
          </a:p>
          <a:p>
            <a:r>
              <a:rPr lang="en-US" sz="2000" b="1" dirty="0">
                <a:solidFill>
                  <a:srgbClr val="0166B3"/>
                </a:solidFill>
                <a:latin typeface="Minion Pro Med" panose="02040503050201020203" pitchFamily="18" charset="0"/>
              </a:rPr>
              <a:t>Smart Oblique Capture </a:t>
            </a:r>
            <a:r>
              <a:rPr lang="en-US" sz="2000" dirty="0">
                <a:solidFill>
                  <a:srgbClr val="0166B3"/>
                </a:solidFill>
                <a:latin typeface="Minion Pro Med" panose="02040503050201020203" pitchFamily="18" charset="0"/>
              </a:rPr>
              <a:t>— </a:t>
            </a:r>
            <a:r>
              <a:rPr lang="uk-UA" sz="2000" dirty="0">
                <a:solidFill>
                  <a:srgbClr val="0166B3"/>
                </a:solidFill>
                <a:latin typeface="Minion Pro Med" panose="02040503050201020203" pitchFamily="18" charset="0"/>
              </a:rPr>
              <a:t>автоматичне виконання </a:t>
            </a:r>
            <a:r>
              <a:rPr lang="uk-UA" sz="2000" dirty="0" smtClean="0">
                <a:solidFill>
                  <a:srgbClr val="0166B3"/>
                </a:solidFill>
                <a:latin typeface="Minion Pro Med" panose="02040503050201020203" pitchFamily="18" charset="0"/>
              </a:rPr>
              <a:t>зйомки </a:t>
            </a:r>
            <a:r>
              <a:rPr lang="uk-UA" sz="2000" dirty="0">
                <a:solidFill>
                  <a:srgbClr val="0166B3"/>
                </a:solidFill>
                <a:latin typeface="Minion Pro Med" panose="02040503050201020203" pitchFamily="18" charset="0"/>
              </a:rPr>
              <a:t>для 3</a:t>
            </a:r>
            <a:r>
              <a:rPr lang="en-US" sz="2000" dirty="0">
                <a:solidFill>
                  <a:srgbClr val="0166B3"/>
                </a:solidFill>
                <a:latin typeface="Minion Pro Med" panose="02040503050201020203" pitchFamily="18" charset="0"/>
              </a:rPr>
              <a:t>D-</a:t>
            </a:r>
            <a:r>
              <a:rPr lang="uk-UA" sz="2000" dirty="0">
                <a:solidFill>
                  <a:srgbClr val="0166B3"/>
                </a:solidFill>
                <a:latin typeface="Minion Pro Med" panose="02040503050201020203" pitchFamily="18" charset="0"/>
              </a:rPr>
              <a:t>моделювання.</a:t>
            </a:r>
          </a:p>
          <a:p>
            <a:endParaRPr lang="uk-UA" sz="2000" dirty="0">
              <a:solidFill>
                <a:srgbClr val="0166B3"/>
              </a:solidFill>
              <a:latin typeface="Minion Pro Med" panose="02040503050201020203" pitchFamily="18" charset="0"/>
            </a:endParaRPr>
          </a:p>
          <a:p>
            <a:r>
              <a:rPr lang="en-US" sz="2000" b="1" dirty="0">
                <a:solidFill>
                  <a:srgbClr val="0166B3"/>
                </a:solidFill>
                <a:latin typeface="Minion Pro Med" panose="02040503050201020203" pitchFamily="18" charset="0"/>
              </a:rPr>
              <a:t>Real-Time Terrain Follow </a:t>
            </a:r>
            <a:r>
              <a:rPr lang="en-US" sz="2000" dirty="0">
                <a:solidFill>
                  <a:srgbClr val="0166B3"/>
                </a:solidFill>
                <a:latin typeface="Minion Pro Med" panose="02040503050201020203" pitchFamily="18" charset="0"/>
              </a:rPr>
              <a:t>— </a:t>
            </a:r>
            <a:r>
              <a:rPr lang="uk-UA" sz="2000" dirty="0">
                <a:solidFill>
                  <a:srgbClr val="0166B3"/>
                </a:solidFill>
                <a:latin typeface="Minion Pro Med" panose="02040503050201020203" pitchFamily="18" charset="0"/>
              </a:rPr>
              <a:t>автоматичне коригування висоти польоту над рельєфом для рівномірної якості знімків.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b="32188"/>
          <a:stretch/>
        </p:blipFill>
        <p:spPr>
          <a:xfrm>
            <a:off x="8008916" y="4265317"/>
            <a:ext cx="4021038" cy="204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55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21525" y="1198485"/>
            <a:ext cx="4261585" cy="281841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000" dirty="0">
                <a:latin typeface="Minion Pro Med" panose="02040503050201020203" pitchFamily="18" charset="0"/>
                <a:ea typeface="+mn-ea"/>
                <a:cs typeface="+mn-cs"/>
              </a:rPr>
              <a:t>Основні напрямки застосування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401645" y="1332248"/>
            <a:ext cx="6902921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dirty="0" err="1">
                <a:solidFill>
                  <a:srgbClr val="0166B3"/>
                </a:solidFill>
                <a:latin typeface="Minion Pro Med" panose="02040503050201020203" pitchFamily="18" charset="0"/>
              </a:rPr>
              <a:t>Виявлення</a:t>
            </a:r>
            <a:r>
              <a:rPr lang="ru-RU" sz="2200" dirty="0">
                <a:solidFill>
                  <a:srgbClr val="0166B3"/>
                </a:solidFill>
                <a:latin typeface="Minion Pro Med" panose="02040503050201020203" pitchFamily="18" charset="0"/>
              </a:rPr>
              <a:t> </a:t>
            </a:r>
            <a:r>
              <a:rPr lang="ru-RU" sz="2200" dirty="0">
                <a:solidFill>
                  <a:srgbClr val="0166B3"/>
                </a:solidFill>
                <a:latin typeface="Minion Pro Med" panose="02040503050201020203" pitchFamily="18" charset="0"/>
              </a:rPr>
              <a:t>та </a:t>
            </a:r>
            <a:r>
              <a:rPr lang="ru-RU" sz="2200" dirty="0" err="1">
                <a:solidFill>
                  <a:srgbClr val="0166B3"/>
                </a:solidFill>
                <a:latin typeface="Minion Pro Med" panose="02040503050201020203" pitchFamily="18" charset="0"/>
              </a:rPr>
              <a:t>аналіз</a:t>
            </a:r>
            <a:r>
              <a:rPr lang="ru-RU" sz="2200" dirty="0">
                <a:solidFill>
                  <a:srgbClr val="0166B3"/>
                </a:solidFill>
                <a:latin typeface="Minion Pro Med" panose="02040503050201020203" pitchFamily="18" charset="0"/>
              </a:rPr>
              <a:t> </a:t>
            </a:r>
            <a:r>
              <a:rPr lang="uk-UA" sz="2200" dirty="0">
                <a:solidFill>
                  <a:srgbClr val="0166B3"/>
                </a:solidFill>
                <a:latin typeface="Minion Pro Med" panose="02040503050201020203" pitchFamily="18" charset="0"/>
              </a:rPr>
              <a:t>пошкодження </a:t>
            </a:r>
            <a:r>
              <a:rPr lang="uk-UA" sz="2200" dirty="0" err="1">
                <a:solidFill>
                  <a:srgbClr val="0166B3"/>
                </a:solidFill>
                <a:latin typeface="Minion Pro Med" panose="02040503050201020203" pitchFamily="18" charset="0"/>
              </a:rPr>
              <a:t>грунтового</a:t>
            </a:r>
            <a:r>
              <a:rPr lang="uk-UA" sz="2200" dirty="0">
                <a:solidFill>
                  <a:srgbClr val="0166B3"/>
                </a:solidFill>
                <a:latin typeface="Minion Pro Med" panose="02040503050201020203" pitchFamily="18" charset="0"/>
              </a:rPr>
              <a:t> покриву</a:t>
            </a:r>
            <a:endParaRPr lang="ru-RU" sz="2200" dirty="0">
              <a:solidFill>
                <a:srgbClr val="0166B3"/>
              </a:solidFill>
              <a:latin typeface="Minion Pro Med" panose="02040503050201020203" pitchFamily="18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dirty="0" err="1" smtClean="0">
                <a:solidFill>
                  <a:srgbClr val="0166B3"/>
                </a:solidFill>
                <a:latin typeface="Minion Pro Med" panose="02040503050201020203" pitchFamily="18" charset="0"/>
              </a:rPr>
              <a:t>Оцінка</a:t>
            </a:r>
            <a:r>
              <a:rPr lang="ru-RU" sz="2200" dirty="0" smtClean="0">
                <a:solidFill>
                  <a:srgbClr val="0166B3"/>
                </a:solidFill>
                <a:latin typeface="Minion Pro Med" panose="02040503050201020203" pitchFamily="18" charset="0"/>
              </a:rPr>
              <a:t> </a:t>
            </a:r>
            <a:r>
              <a:rPr lang="ru-RU" sz="2200" dirty="0" err="1">
                <a:solidFill>
                  <a:srgbClr val="0166B3"/>
                </a:solidFill>
                <a:latin typeface="Minion Pro Med" panose="02040503050201020203" pitchFamily="18" charset="0"/>
              </a:rPr>
              <a:t>вологості</a:t>
            </a:r>
            <a:r>
              <a:rPr lang="ru-RU" sz="2200" dirty="0">
                <a:solidFill>
                  <a:srgbClr val="0166B3"/>
                </a:solidFill>
                <a:latin typeface="Minion Pro Med" panose="02040503050201020203" pitchFamily="18" charset="0"/>
              </a:rPr>
              <a:t> та </a:t>
            </a:r>
            <a:r>
              <a:rPr lang="ru-RU" sz="2200" dirty="0" err="1">
                <a:solidFill>
                  <a:srgbClr val="0166B3"/>
                </a:solidFill>
                <a:latin typeface="Minion Pro Med" panose="02040503050201020203" pitchFamily="18" charset="0"/>
              </a:rPr>
              <a:t>структури</a:t>
            </a:r>
            <a:r>
              <a:rPr lang="ru-RU" sz="2200" dirty="0">
                <a:solidFill>
                  <a:srgbClr val="0166B3"/>
                </a:solidFill>
                <a:latin typeface="Minion Pro Med" panose="02040503050201020203" pitchFamily="18" charset="0"/>
              </a:rPr>
              <a:t> </a:t>
            </a:r>
            <a:r>
              <a:rPr lang="ru-RU" sz="2200" dirty="0" err="1">
                <a:solidFill>
                  <a:srgbClr val="0166B3"/>
                </a:solidFill>
                <a:latin typeface="Minion Pro Med" panose="02040503050201020203" pitchFamily="18" charset="0"/>
              </a:rPr>
              <a:t>ґрунту</a:t>
            </a:r>
            <a:endParaRPr lang="ru-RU" sz="2200" dirty="0">
              <a:solidFill>
                <a:srgbClr val="0166B3"/>
              </a:solidFill>
              <a:latin typeface="Minion Pro Med" panose="02040503050201020203" pitchFamily="18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dirty="0" err="1" smtClean="0">
                <a:solidFill>
                  <a:srgbClr val="0166B3"/>
                </a:solidFill>
                <a:latin typeface="Minion Pro Med" panose="02040503050201020203" pitchFamily="18" charset="0"/>
              </a:rPr>
              <a:t>Визначення</a:t>
            </a:r>
            <a:r>
              <a:rPr lang="ru-RU" sz="2200" dirty="0" smtClean="0">
                <a:solidFill>
                  <a:srgbClr val="0166B3"/>
                </a:solidFill>
                <a:latin typeface="Minion Pro Med" panose="02040503050201020203" pitchFamily="18" charset="0"/>
              </a:rPr>
              <a:t> </a:t>
            </a:r>
            <a:r>
              <a:rPr lang="ru-RU" sz="2200" dirty="0" err="1">
                <a:solidFill>
                  <a:srgbClr val="0166B3"/>
                </a:solidFill>
                <a:latin typeface="Minion Pro Med" panose="02040503050201020203" pitchFamily="18" charset="0"/>
              </a:rPr>
              <a:t>проблемних</a:t>
            </a:r>
            <a:r>
              <a:rPr lang="ru-RU" sz="2200" dirty="0">
                <a:solidFill>
                  <a:srgbClr val="0166B3"/>
                </a:solidFill>
                <a:latin typeface="Minion Pro Med" panose="02040503050201020203" pitchFamily="18" charset="0"/>
              </a:rPr>
              <a:t> зон для </a:t>
            </a:r>
            <a:r>
              <a:rPr lang="ru-RU" sz="2200" dirty="0" err="1">
                <a:solidFill>
                  <a:srgbClr val="0166B3"/>
                </a:solidFill>
                <a:latin typeface="Minion Pro Med" panose="02040503050201020203" pitchFamily="18" charset="0"/>
              </a:rPr>
              <a:t>посіву</a:t>
            </a:r>
            <a:r>
              <a:rPr lang="ru-RU" sz="2200" dirty="0">
                <a:solidFill>
                  <a:srgbClr val="0166B3"/>
                </a:solidFill>
                <a:latin typeface="Minion Pro Med" panose="02040503050201020203" pitchFamily="18" charset="0"/>
              </a:rPr>
              <a:t> та </a:t>
            </a:r>
            <a:r>
              <a:rPr lang="ru-RU" sz="2200" dirty="0" err="1">
                <a:solidFill>
                  <a:srgbClr val="0166B3"/>
                </a:solidFill>
                <a:latin typeface="Minion Pro Med" panose="02040503050201020203" pitchFamily="18" charset="0"/>
              </a:rPr>
              <a:t>внесення</a:t>
            </a:r>
            <a:r>
              <a:rPr lang="ru-RU" sz="2200" dirty="0">
                <a:solidFill>
                  <a:srgbClr val="0166B3"/>
                </a:solidFill>
                <a:latin typeface="Minion Pro Med" panose="02040503050201020203" pitchFamily="18" charset="0"/>
              </a:rPr>
              <a:t> добрив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dirty="0" err="1" smtClean="0">
                <a:solidFill>
                  <a:srgbClr val="0166B3"/>
                </a:solidFill>
                <a:latin typeface="Minion Pro Med" panose="02040503050201020203" pitchFamily="18" charset="0"/>
              </a:rPr>
              <a:t>Виявлення</a:t>
            </a:r>
            <a:r>
              <a:rPr lang="ru-RU" sz="2200" dirty="0" smtClean="0">
                <a:solidFill>
                  <a:srgbClr val="0166B3"/>
                </a:solidFill>
                <a:latin typeface="Minion Pro Med" panose="02040503050201020203" pitchFamily="18" charset="0"/>
              </a:rPr>
              <a:t> </a:t>
            </a:r>
            <a:r>
              <a:rPr lang="ru-RU" sz="2200" dirty="0" err="1">
                <a:solidFill>
                  <a:srgbClr val="0166B3"/>
                </a:solidFill>
                <a:latin typeface="Minion Pro Med" panose="02040503050201020203" pitchFamily="18" charset="0"/>
              </a:rPr>
              <a:t>шкідників</a:t>
            </a:r>
            <a:r>
              <a:rPr lang="ru-RU" sz="2200" dirty="0">
                <a:solidFill>
                  <a:srgbClr val="0166B3"/>
                </a:solidFill>
                <a:latin typeface="Minion Pro Med" panose="02040503050201020203" pitchFamily="18" charset="0"/>
              </a:rPr>
              <a:t>, хвороб, </a:t>
            </a:r>
            <a:r>
              <a:rPr lang="ru-RU" sz="2200" dirty="0" err="1">
                <a:solidFill>
                  <a:srgbClr val="0166B3"/>
                </a:solidFill>
                <a:latin typeface="Minion Pro Med" panose="02040503050201020203" pitchFamily="18" charset="0"/>
              </a:rPr>
              <a:t>стресових</a:t>
            </a:r>
            <a:r>
              <a:rPr lang="ru-RU" sz="2200" dirty="0">
                <a:solidFill>
                  <a:srgbClr val="0166B3"/>
                </a:solidFill>
                <a:latin typeface="Minion Pro Med" panose="02040503050201020203" pitchFamily="18" charset="0"/>
              </a:rPr>
              <a:t> умов для </a:t>
            </a:r>
            <a:r>
              <a:rPr lang="ru-RU" sz="2200" dirty="0" err="1">
                <a:solidFill>
                  <a:srgbClr val="0166B3"/>
                </a:solidFill>
                <a:latin typeface="Minion Pro Med" panose="02040503050201020203" pitchFamily="18" charset="0"/>
              </a:rPr>
              <a:t>рослин</a:t>
            </a:r>
            <a:endParaRPr lang="uk-UA" sz="2200" dirty="0">
              <a:solidFill>
                <a:srgbClr val="0166B3"/>
              </a:solidFill>
              <a:latin typeface="Minion Pro Med" panose="020405030502010202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576" y="4134963"/>
            <a:ext cx="3239314" cy="25111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7786" y="4159057"/>
            <a:ext cx="4361173" cy="246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69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46088" lvl="8" indent="-265113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uk-UA" sz="2200" dirty="0">
                <a:solidFill>
                  <a:srgbClr val="0166B3"/>
                </a:solidFill>
                <a:latin typeface="Minion Pro Med" panose="02040503050201020203" pitchFamily="18" charset="0"/>
              </a:rPr>
              <a:t>Автоматизований обліт і </a:t>
            </a:r>
            <a:r>
              <a:rPr lang="uk-UA" sz="2200" dirty="0" smtClean="0">
                <a:solidFill>
                  <a:srgbClr val="0166B3"/>
                </a:solidFill>
                <a:latin typeface="Minion Pro Med" panose="02040503050201020203" pitchFamily="18" charset="0"/>
              </a:rPr>
              <a:t>зйомка</a:t>
            </a:r>
          </a:p>
          <a:p>
            <a:pPr marL="446088" lvl="1" indent="-265113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uk-UA" sz="2200" dirty="0" smtClean="0">
                <a:solidFill>
                  <a:srgbClr val="0166B3"/>
                </a:solidFill>
                <a:latin typeface="Minion Pro Med" panose="02040503050201020203" pitchFamily="18" charset="0"/>
              </a:rPr>
              <a:t>Передача</a:t>
            </a:r>
            <a:r>
              <a:rPr lang="uk-UA" sz="2200" dirty="0">
                <a:solidFill>
                  <a:srgbClr val="0166B3"/>
                </a:solidFill>
                <a:latin typeface="Minion Pro Med" panose="02040503050201020203" pitchFamily="18" charset="0"/>
              </a:rPr>
              <a:t>, обробка й </a:t>
            </a:r>
            <a:endParaRPr lang="en-US" sz="2200" dirty="0" smtClean="0">
              <a:solidFill>
                <a:srgbClr val="0166B3"/>
              </a:solidFill>
              <a:latin typeface="Minion Pro Med" panose="02040503050201020203" pitchFamily="18" charset="0"/>
            </a:endParaRPr>
          </a:p>
          <a:p>
            <a:pPr marL="180975" lvl="1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uk-UA" sz="2200" dirty="0" smtClean="0">
                <a:solidFill>
                  <a:srgbClr val="0166B3"/>
                </a:solidFill>
                <a:latin typeface="Minion Pro Med" panose="02040503050201020203" pitchFamily="18" charset="0"/>
              </a:rPr>
              <a:t>інтерпретація </a:t>
            </a:r>
            <a:r>
              <a:rPr lang="uk-UA" sz="2200" dirty="0">
                <a:solidFill>
                  <a:srgbClr val="0166B3"/>
                </a:solidFill>
                <a:latin typeface="Minion Pro Med" panose="02040503050201020203" pitchFamily="18" charset="0"/>
              </a:rPr>
              <a:t>даних (GIS, машинне </a:t>
            </a:r>
            <a:r>
              <a:rPr lang="uk-UA" sz="2200" dirty="0">
                <a:solidFill>
                  <a:srgbClr val="0166B3"/>
                </a:solidFill>
                <a:latin typeface="Minion Pro Med" panose="02040503050201020203" pitchFamily="18" charset="0"/>
              </a:rPr>
              <a:t>навчання</a:t>
            </a:r>
            <a:r>
              <a:rPr lang="uk-UA" sz="2200" dirty="0" smtClean="0">
                <a:solidFill>
                  <a:srgbClr val="0166B3"/>
                </a:solidFill>
                <a:latin typeface="Minion Pro Med" panose="02040503050201020203" pitchFamily="18" charset="0"/>
              </a:rPr>
              <a:t>)</a:t>
            </a:r>
            <a:endParaRPr lang="en-US" sz="2200" dirty="0">
              <a:solidFill>
                <a:srgbClr val="0166B3"/>
              </a:solidFill>
              <a:latin typeface="Minion Pro Med" panose="02040503050201020203" pitchFamily="18" charset="0"/>
            </a:endParaRPr>
          </a:p>
          <a:p>
            <a:pPr marL="446088" indent="-265113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uk-UA" sz="2200" dirty="0" smtClean="0">
                <a:solidFill>
                  <a:srgbClr val="0166B3"/>
                </a:solidFill>
                <a:latin typeface="Minion Pro Med" panose="02040503050201020203" pitchFamily="18" charset="0"/>
              </a:rPr>
              <a:t>Візуалізація </a:t>
            </a:r>
            <a:r>
              <a:rPr lang="uk-UA" sz="2200" dirty="0">
                <a:solidFill>
                  <a:srgbClr val="0166B3"/>
                </a:solidFill>
                <a:latin typeface="Minion Pro Med" panose="02040503050201020203" pitchFamily="18" charset="0"/>
              </a:rPr>
              <a:t>результатів (карти, 3D-моделі)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000" dirty="0">
                <a:latin typeface="Minion Pro Med" panose="02040503050201020203" pitchFamily="18" charset="0"/>
                <a:ea typeface="+mn-ea"/>
                <a:cs typeface="+mn-cs"/>
              </a:rPr>
              <a:t>Процес збору та аналізу даних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570" y="1198485"/>
            <a:ext cx="4886878" cy="22951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989" y="3910616"/>
            <a:ext cx="4897662" cy="24320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9053" t="13390" r="7927" b="15864"/>
          <a:stretch/>
        </p:blipFill>
        <p:spPr>
          <a:xfrm>
            <a:off x="7441530" y="3824775"/>
            <a:ext cx="3285461" cy="268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630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6333</TotalTime>
  <Words>570</Words>
  <Application>Microsoft Office PowerPoint</Application>
  <PresentationFormat>Широкий екран</PresentationFormat>
  <Paragraphs>91</Paragraphs>
  <Slides>11</Slides>
  <Notes>3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Minion Pro Med</vt:lpstr>
      <vt:lpstr>Minion Pro SmBd</vt:lpstr>
      <vt:lpstr>Тема Office</vt:lpstr>
      <vt:lpstr>Використання безпілотних апаратів для дистанційного моніторингу стану ґрунту</vt:lpstr>
      <vt:lpstr>Важливість моніторингу ґрунтів </vt:lpstr>
      <vt:lpstr>Традиційні методи моніторингу ґрунту та їх обмеження</vt:lpstr>
      <vt:lpstr>Переваги використання БПЛА для моніторингу ґрунту</vt:lpstr>
      <vt:lpstr>Технічне оснащення дронів для моніторингу ґрунту</vt:lpstr>
      <vt:lpstr>Камери DJI для картографії та аерозйомки</vt:lpstr>
      <vt:lpstr>Ключові особливості камер </vt:lpstr>
      <vt:lpstr>Основні напрямки застосування</vt:lpstr>
      <vt:lpstr>Процес збору та аналізу даних</vt:lpstr>
      <vt:lpstr>Виклики та перспективи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Запровадження штучного інтелекту в освітній і науковий процеси</dc:title>
  <dc:creator>Denys Ruden</dc:creator>
  <cp:lastModifiedBy>Волошин С.М.</cp:lastModifiedBy>
  <cp:revision>45</cp:revision>
  <dcterms:created xsi:type="dcterms:W3CDTF">2024-08-13T09:17:14Z</dcterms:created>
  <dcterms:modified xsi:type="dcterms:W3CDTF">2025-06-30T05:39:36Z</dcterms:modified>
</cp:coreProperties>
</file>