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9"/>
  </p:notesMasterIdLst>
  <p:sldIdLst>
    <p:sldId id="256" r:id="rId2"/>
    <p:sldId id="259" r:id="rId3"/>
    <p:sldId id="261" r:id="rId4"/>
    <p:sldId id="260" r:id="rId5"/>
    <p:sldId id="263" r:id="rId6"/>
    <p:sldId id="264" r:id="rId7"/>
    <p:sldId id="258" r:id="rId8"/>
  </p:sldIdLst>
  <p:sldSz cx="12192000" cy="6858000"/>
  <p:notesSz cx="7104063" cy="10234613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6B3"/>
    <a:srgbClr val="ABC0E5"/>
    <a:srgbClr val="3585C2"/>
    <a:srgbClr val="CBE2F2"/>
    <a:srgbClr val="F2C8D0"/>
    <a:srgbClr val="F6DBDF"/>
    <a:srgbClr val="D3F4D4"/>
    <a:srgbClr val="EAE9F8"/>
    <a:srgbClr val="F8E6E8"/>
    <a:srgbClr val="F6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0" autoAdjust="0"/>
    <p:restoredTop sz="81377" autoAdjust="0"/>
  </p:normalViewPr>
  <p:slideViewPr>
    <p:cSldViewPr snapToGrid="0">
      <p:cViewPr varScale="1">
        <p:scale>
          <a:sx n="113" d="100"/>
          <a:sy n="113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3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E2E68C1-7C92-40E3-AFA3-304CB20DC52B}" type="datetimeFigureOut">
              <a:rPr lang="ru-UA" smtClean="0"/>
              <a:t>01.07.2025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3625" cy="3455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F34E120-3DEE-4F71-A295-0D05B9AFF9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38984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94606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b="1" noProof="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2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5080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ACA92-168E-809E-7BC9-A9DCEA171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2CB1DC1-39A4-8240-3E97-1F11B2EC8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B7296A2-79FC-ADFF-791A-74C1C1524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b="1" noProof="0" dirty="0"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B96A7B1-BACD-8370-DD14-261008155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3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71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BF843-F9D1-32ED-81F6-61B805A0A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E05B890-26BB-698D-EB88-DF3953E3D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C3E6CE3-69B6-2128-556C-375036752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b="1" noProof="0" dirty="0"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F72B6E-AB03-090E-A303-2777110EB4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4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74334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17B6D-8F8D-FE77-1441-0D631B946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C788F4D-903A-47FF-FC80-39C4F57BD4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D7EA000-8E71-CB95-5D51-3A15C239B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b="1" noProof="0" dirty="0"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9BD2EC-9CCD-8F63-86CE-2B3A915B4F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5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7522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4C72B-A49E-1A95-D45A-E84BFCB90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2F98AFD-E604-54B5-9731-D9622DA228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EFDD9E0-0AE7-568E-26F5-79BA558776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b="1" noProof="0" dirty="0">
              <a:latin typeface="+mn-lt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C5E856-B86E-AAF4-7D18-5B7024E545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6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7076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7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9286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85000-707A-BCCF-835E-7F5C1F87B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8948" y="1122363"/>
            <a:ext cx="54390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85A4-F2F7-313D-4396-F32C40C19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2830" y="3602038"/>
            <a:ext cx="499516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987EDC-D7B4-4309-7A65-BA0F86F2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48406-63E5-56EB-1D09-4EDCAE85F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806E60-E0DF-FF2C-1EC3-D3C989B6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958F96-D658-E610-1E09-7D9529B92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5242" t="8226" r="51617" b="4185"/>
          <a:stretch/>
        </p:blipFill>
        <p:spPr>
          <a:xfrm>
            <a:off x="0" y="0"/>
            <a:ext cx="3225421" cy="68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16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AF725C0-A518-D2A2-B85B-273A69FA7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05" y="1278384"/>
            <a:ext cx="11572042" cy="48985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78DE16-14C8-70E3-6E11-51A1B300A3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08" t="62439" r="16841" b="18233"/>
          <a:stretch/>
        </p:blipFill>
        <p:spPr>
          <a:xfrm>
            <a:off x="0" y="41773"/>
            <a:ext cx="3858322" cy="626564"/>
          </a:xfrm>
          <a:prstGeom prst="rect">
            <a:avLst/>
          </a:prstGeom>
        </p:spPr>
      </p:pic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A6FE6D-958A-8832-B008-FF13219051E2}"/>
              </a:ext>
            </a:extLst>
          </p:cNvPr>
          <p:cNvSpPr txBox="1">
            <a:spLocks/>
          </p:cNvSpPr>
          <p:nvPr userDrawn="1"/>
        </p:nvSpPr>
        <p:spPr>
          <a:xfrm>
            <a:off x="11536532" y="0"/>
            <a:ext cx="655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D223EDF-C421-44D1-B1B7-87CB0D0E01A1}" type="slidenum">
              <a:rPr lang="ru-UA" b="1" smtClean="0"/>
              <a:pPr algn="l"/>
              <a:t>‹#›</a:t>
            </a:fld>
            <a:endParaRPr lang="ru-UA" b="1" dirty="0"/>
          </a:p>
        </p:txBody>
      </p:sp>
      <p:sp>
        <p:nvSpPr>
          <p:cNvPr id="10" name="Місце для дати 9">
            <a:extLst>
              <a:ext uri="{FF2B5EF4-FFF2-40B4-BE49-F238E27FC236}">
                <a16:creationId xmlns:a16="http://schemas.microsoft.com/office/drawing/2014/main" id="{FF72D2ED-90D0-B862-A930-99F73FE3DB8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01.07.2025</a:t>
            </a:fld>
            <a:endParaRPr lang="ru-UA"/>
          </a:p>
        </p:txBody>
      </p:sp>
      <p:sp>
        <p:nvSpPr>
          <p:cNvPr id="11" name="Місце для нижнього колонтитула 10">
            <a:extLst>
              <a:ext uri="{FF2B5EF4-FFF2-40B4-BE49-F238E27FC236}">
                <a16:creationId xmlns:a16="http://schemas.microsoft.com/office/drawing/2014/main" id="{721A1E0A-968E-0A59-6B9C-A8D1F94380E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50D046-47C7-D981-DAFF-93693F1F07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04" y="507169"/>
            <a:ext cx="11572042" cy="691316"/>
          </a:xfrm>
        </p:spPr>
        <p:txBody>
          <a:bodyPr lIns="0" tIns="0" rIns="0" bIns="0" anchor="t" anchorCtr="0">
            <a:normAutofit/>
          </a:bodyPr>
          <a:lstStyle>
            <a:lvl1pPr algn="ctr">
              <a:defRPr sz="2800" b="1">
                <a:solidFill>
                  <a:srgbClr val="0166B3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  <a:endParaRPr lang="ru-UA" dirty="0"/>
          </a:p>
        </p:txBody>
      </p:sp>
      <p:sp>
        <p:nvSpPr>
          <p:cNvPr id="14" name="Номер слайда 8">
            <a:extLst>
              <a:ext uri="{FF2B5EF4-FFF2-40B4-BE49-F238E27FC236}">
                <a16:creationId xmlns:a16="http://schemas.microsoft.com/office/drawing/2014/main" id="{CB5CA457-1DA9-6BCE-DABA-00B5445EE39A}"/>
              </a:ext>
            </a:extLst>
          </p:cNvPr>
          <p:cNvSpPr txBox="1">
            <a:spLocks/>
          </p:cNvSpPr>
          <p:nvPr userDrawn="1"/>
        </p:nvSpPr>
        <p:spPr>
          <a:xfrm>
            <a:off x="934744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62159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CF45AA7-9DAE-6E84-1B86-3981B1746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982E76-6529-CA58-0921-FA53A26A7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3824C0-580F-52B0-65B0-D7E84FC9A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08" t="62439" r="16841" b="18233"/>
          <a:stretch/>
        </p:blipFill>
        <p:spPr>
          <a:xfrm>
            <a:off x="0" y="41773"/>
            <a:ext cx="3858322" cy="626564"/>
          </a:xfrm>
          <a:prstGeom prst="rect">
            <a:avLst/>
          </a:prstGeom>
        </p:spPr>
      </p:pic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5B543A4B-C5F5-8E25-F7C2-7F9A42852ED3}"/>
              </a:ext>
            </a:extLst>
          </p:cNvPr>
          <p:cNvSpPr txBox="1">
            <a:spLocks/>
          </p:cNvSpPr>
          <p:nvPr userDrawn="1"/>
        </p:nvSpPr>
        <p:spPr>
          <a:xfrm>
            <a:off x="11536532" y="0"/>
            <a:ext cx="655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D223EDF-C421-44D1-B1B7-87CB0D0E01A1}" type="slidenum">
              <a:rPr lang="ru-UA" b="1" smtClean="0"/>
              <a:pPr algn="l"/>
              <a:t>‹#›</a:t>
            </a:fld>
            <a:endParaRPr lang="ru-UA" b="1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A39DF0F-3DD5-6756-6C30-E4CB379593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03" y="507169"/>
            <a:ext cx="11572044" cy="700194"/>
          </a:xfrm>
        </p:spPr>
        <p:txBody>
          <a:bodyPr lIns="0" tIns="0" rIns="0" bIns="0">
            <a:normAutofit/>
          </a:bodyPr>
          <a:lstStyle>
            <a:lvl1pPr algn="ctr">
              <a:defRPr sz="2800" b="1">
                <a:solidFill>
                  <a:srgbClr val="0166B3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  <a:br>
              <a:rPr lang="ru-RU" dirty="0"/>
            </a:br>
            <a:endParaRPr lang="ru-UA" dirty="0"/>
          </a:p>
        </p:txBody>
      </p:sp>
      <p:sp>
        <p:nvSpPr>
          <p:cNvPr id="13" name="Номер слайда 8">
            <a:extLst>
              <a:ext uri="{FF2B5EF4-FFF2-40B4-BE49-F238E27FC236}">
                <a16:creationId xmlns:a16="http://schemas.microsoft.com/office/drawing/2014/main" id="{A9EC1AF3-7941-87C3-D80D-98E30395785B}"/>
              </a:ext>
            </a:extLst>
          </p:cNvPr>
          <p:cNvSpPr txBox="1">
            <a:spLocks/>
          </p:cNvSpPr>
          <p:nvPr userDrawn="1"/>
        </p:nvSpPr>
        <p:spPr>
          <a:xfrm>
            <a:off x="934744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64193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CA803DC-5192-9C09-EA3A-AF1B86684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D04708-5E30-D267-B4AE-73C467B10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B7D774-1765-A58A-8208-2782D97C9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E84E1E-13F8-6FD5-3DDD-26FE85ECD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B43350-4B89-52EC-5300-49284EDD39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08" t="62439" r="16841" b="18233"/>
          <a:stretch/>
        </p:blipFill>
        <p:spPr>
          <a:xfrm>
            <a:off x="0" y="41773"/>
            <a:ext cx="3858322" cy="626564"/>
          </a:xfrm>
          <a:prstGeom prst="rect">
            <a:avLst/>
          </a:prstGeom>
        </p:spPr>
      </p:pic>
      <p:sp>
        <p:nvSpPr>
          <p:cNvPr id="14" name="Номер слайда 8">
            <a:extLst>
              <a:ext uri="{FF2B5EF4-FFF2-40B4-BE49-F238E27FC236}">
                <a16:creationId xmlns:a16="http://schemas.microsoft.com/office/drawing/2014/main" id="{2EB9A3E5-73DC-541F-D4C5-0A31F3C15E01}"/>
              </a:ext>
            </a:extLst>
          </p:cNvPr>
          <p:cNvSpPr txBox="1">
            <a:spLocks/>
          </p:cNvSpPr>
          <p:nvPr userDrawn="1"/>
        </p:nvSpPr>
        <p:spPr>
          <a:xfrm>
            <a:off x="11536532" y="0"/>
            <a:ext cx="655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D223EDF-C421-44D1-B1B7-87CB0D0E01A1}" type="slidenum">
              <a:rPr lang="ru-UA" b="1" smtClean="0"/>
              <a:pPr algn="l"/>
              <a:t>‹#›</a:t>
            </a:fld>
            <a:endParaRPr lang="ru-UA" b="1" dirty="0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03A10F65-350B-56DC-BDA1-CBF3D7787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03" y="507169"/>
            <a:ext cx="11572044" cy="753460"/>
          </a:xfrm>
        </p:spPr>
        <p:txBody>
          <a:bodyPr lIns="0" tIns="0" rIns="0" bIns="0">
            <a:normAutofit/>
          </a:bodyPr>
          <a:lstStyle>
            <a:lvl1pPr algn="ctr">
              <a:defRPr sz="2800" b="1">
                <a:solidFill>
                  <a:srgbClr val="0166B3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  <a:br>
              <a:rPr lang="ru-RU" dirty="0"/>
            </a:br>
            <a:endParaRPr lang="ru-UA" dirty="0"/>
          </a:p>
        </p:txBody>
      </p:sp>
      <p:sp>
        <p:nvSpPr>
          <p:cNvPr id="19" name="Номер слайда 8">
            <a:extLst>
              <a:ext uri="{FF2B5EF4-FFF2-40B4-BE49-F238E27FC236}">
                <a16:creationId xmlns:a16="http://schemas.microsoft.com/office/drawing/2014/main" id="{CC2D10A1-A3CE-2596-6FFF-83D94F7EA80E}"/>
              </a:ext>
            </a:extLst>
          </p:cNvPr>
          <p:cNvSpPr txBox="1">
            <a:spLocks/>
          </p:cNvSpPr>
          <p:nvPr userDrawn="1"/>
        </p:nvSpPr>
        <p:spPr>
          <a:xfrm>
            <a:off x="934744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539444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2F71F9-8B60-7973-73E6-729A5F08EB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08" t="62439" r="16841" b="18233"/>
          <a:stretch/>
        </p:blipFill>
        <p:spPr>
          <a:xfrm>
            <a:off x="0" y="41773"/>
            <a:ext cx="3858322" cy="626564"/>
          </a:xfrm>
          <a:prstGeom prst="rect">
            <a:avLst/>
          </a:prstGeom>
        </p:spPr>
      </p:pic>
      <p:sp>
        <p:nvSpPr>
          <p:cNvPr id="8" name="Номер слайда 8">
            <a:extLst>
              <a:ext uri="{FF2B5EF4-FFF2-40B4-BE49-F238E27FC236}">
                <a16:creationId xmlns:a16="http://schemas.microsoft.com/office/drawing/2014/main" id="{9A47AEA2-B5DA-7689-6BC7-A4ACEA8702BF}"/>
              </a:ext>
            </a:extLst>
          </p:cNvPr>
          <p:cNvSpPr txBox="1">
            <a:spLocks/>
          </p:cNvSpPr>
          <p:nvPr userDrawn="1"/>
        </p:nvSpPr>
        <p:spPr>
          <a:xfrm>
            <a:off x="11536532" y="0"/>
            <a:ext cx="655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D223EDF-C421-44D1-B1B7-87CB0D0E01A1}" type="slidenum">
              <a:rPr lang="ru-UA" b="1" smtClean="0"/>
              <a:pPr algn="l"/>
              <a:t>‹#›</a:t>
            </a:fld>
            <a:endParaRPr lang="ru-UA" b="1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BBF9F2C6-6988-BE47-1CC3-6DEC68107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03" y="507169"/>
            <a:ext cx="11572044" cy="709072"/>
          </a:xfrm>
        </p:spPr>
        <p:txBody>
          <a:bodyPr lIns="0" tIns="0" rIns="0" bIns="0">
            <a:normAutofit/>
          </a:bodyPr>
          <a:lstStyle>
            <a:lvl1pPr algn="ctr">
              <a:defRPr sz="2800" b="1">
                <a:solidFill>
                  <a:srgbClr val="0166B3"/>
                </a:solidFill>
                <a:latin typeface="+mn-lt"/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  <a:br>
              <a:rPr lang="ru-RU" dirty="0"/>
            </a:br>
            <a:endParaRPr lang="ru-UA" dirty="0"/>
          </a:p>
        </p:txBody>
      </p:sp>
      <p:sp>
        <p:nvSpPr>
          <p:cNvPr id="22" name="Номер слайда 8">
            <a:extLst>
              <a:ext uri="{FF2B5EF4-FFF2-40B4-BE49-F238E27FC236}">
                <a16:creationId xmlns:a16="http://schemas.microsoft.com/office/drawing/2014/main" id="{A956EC7B-42AF-E592-FE5C-60C85580E952}"/>
              </a:ext>
            </a:extLst>
          </p:cNvPr>
          <p:cNvSpPr txBox="1">
            <a:spLocks/>
          </p:cNvSpPr>
          <p:nvPr userDrawn="1"/>
        </p:nvSpPr>
        <p:spPr>
          <a:xfrm>
            <a:off x="934744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338141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40D9BE-31E7-19FF-B96F-6296C87EC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08" t="62439" r="16841" b="18233"/>
          <a:stretch/>
        </p:blipFill>
        <p:spPr>
          <a:xfrm>
            <a:off x="0" y="41773"/>
            <a:ext cx="3858322" cy="626564"/>
          </a:xfrm>
          <a:prstGeom prst="rect">
            <a:avLst/>
          </a:prstGeom>
        </p:spPr>
      </p:pic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id="{471F1078-78D9-2ED4-0D31-79E492E0D98B}"/>
              </a:ext>
            </a:extLst>
          </p:cNvPr>
          <p:cNvSpPr txBox="1">
            <a:spLocks/>
          </p:cNvSpPr>
          <p:nvPr userDrawn="1"/>
        </p:nvSpPr>
        <p:spPr>
          <a:xfrm>
            <a:off x="11536532" y="0"/>
            <a:ext cx="655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0D223EDF-C421-44D1-B1B7-87CB0D0E01A1}" type="slidenum">
              <a:rPr lang="ru-UA" b="1" smtClean="0"/>
              <a:pPr algn="l"/>
              <a:t>‹#›</a:t>
            </a:fld>
            <a:endParaRPr lang="ru-UA" b="1" dirty="0"/>
          </a:p>
        </p:txBody>
      </p:sp>
      <p:sp>
        <p:nvSpPr>
          <p:cNvPr id="8" name="Номер слайда 8">
            <a:extLst>
              <a:ext uri="{FF2B5EF4-FFF2-40B4-BE49-F238E27FC236}">
                <a16:creationId xmlns:a16="http://schemas.microsoft.com/office/drawing/2014/main" id="{DC9AD6FA-2C8A-7BB3-3178-E8D8C8451D35}"/>
              </a:ext>
            </a:extLst>
          </p:cNvPr>
          <p:cNvSpPr txBox="1">
            <a:spLocks/>
          </p:cNvSpPr>
          <p:nvPr userDrawn="1"/>
        </p:nvSpPr>
        <p:spPr>
          <a:xfrm>
            <a:off x="9347447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75630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1_Только заголовок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9871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18092-F94E-237C-BE5D-FC2D218DA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4ADDD6-1278-9207-8112-2E5B35BD0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77769-7C36-F282-6765-33C8316B0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4E91-D328-4C1A-9F88-B6C74C43005D}" type="datetimeFigureOut">
              <a:rPr lang="ru-UA" smtClean="0"/>
              <a:t>01.07.2025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7E5483-9F7D-CD3B-8B93-AAF64C645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5EE84C-34D2-B925-A9BC-731AF2DB5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23EDF-C421-44D1-B1B7-87CB0D0E01A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33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0">
            <a:extLst>
              <a:ext uri="{FF2B5EF4-FFF2-40B4-BE49-F238E27FC236}">
                <a16:creationId xmlns:a16="http://schemas.microsoft.com/office/drawing/2014/main" id="{DC65C607-AE32-E407-EA8C-F8517449409E}"/>
              </a:ext>
            </a:extLst>
          </p:cNvPr>
          <p:cNvSpPr txBox="1">
            <a:spLocks/>
          </p:cNvSpPr>
          <p:nvPr/>
        </p:nvSpPr>
        <p:spPr>
          <a:xfrm>
            <a:off x="3772273" y="79102"/>
            <a:ext cx="8297807" cy="1389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НАЦІОНАЛЬНИЙ УНІВЕРСИТЕТ БІОРЕСУРСІВ </a:t>
            </a:r>
            <a:br>
              <a:rPr lang="ru-RU" sz="2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І ПРИРОДОКОРИСТУВАННЯ УКРАЇНИ</a:t>
            </a:r>
            <a:endParaRPr lang="uk-UA" sz="2800" dirty="0">
              <a:solidFill>
                <a:srgbClr val="0166B3"/>
              </a:solidFill>
              <a:latin typeface="Minion Pro SmBd" panose="02040603060201020203" pitchFamily="18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B9CE909-26FE-0D58-F6E0-B52469306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2272" y="1933998"/>
            <a:ext cx="8297807" cy="2423513"/>
          </a:xfrm>
        </p:spPr>
        <p:txBody>
          <a:bodyPr>
            <a:noAutofit/>
          </a:bodyPr>
          <a:lstStyle/>
          <a:p>
            <a:pPr algn="l"/>
            <a:r>
              <a:rPr lang="uk-UA" sz="4600" noProof="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Про проект «Центр трансферу технологій штучного інтелекту для відновлення </a:t>
            </a:r>
            <a:r>
              <a:rPr lang="uk-UA" sz="4600" noProof="0" dirty="0" err="1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сільсько</a:t>
            </a:r>
            <a:r>
              <a:rPr lang="uk-UA" sz="4600" noProof="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-</a:t>
            </a:r>
            <a:br>
              <a:rPr lang="uk-UA" sz="4600" noProof="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</a:br>
            <a:r>
              <a:rPr lang="uk-UA" sz="4600" noProof="0" dirty="0">
                <a:solidFill>
                  <a:srgbClr val="0166B3"/>
                </a:solidFill>
                <a:latin typeface="Minion Pro SmBd" panose="02040603060201020203" pitchFamily="18" charset="0"/>
                <a:cs typeface="Arial" panose="020B0604020202020204" pitchFamily="34" charset="0"/>
              </a:rPr>
              <a:t>господарських земель»</a:t>
            </a:r>
          </a:p>
        </p:txBody>
      </p:sp>
      <p:sp>
        <p:nvSpPr>
          <p:cNvPr id="2" name="Текст 4">
            <a:extLst>
              <a:ext uri="{FF2B5EF4-FFF2-40B4-BE49-F238E27FC236}">
                <a16:creationId xmlns:a16="http://schemas.microsoft.com/office/drawing/2014/main" id="{76B6E3E5-C952-EAEB-6155-84F2C494A295}"/>
              </a:ext>
            </a:extLst>
          </p:cNvPr>
          <p:cNvSpPr txBox="1">
            <a:spLocks/>
          </p:cNvSpPr>
          <p:nvPr/>
        </p:nvSpPr>
        <p:spPr>
          <a:xfrm>
            <a:off x="3772271" y="4528498"/>
            <a:ext cx="8297807" cy="808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uk-UA" sz="3000" dirty="0">
                <a:solidFill>
                  <a:srgbClr val="0166B3"/>
                </a:solidFill>
                <a:latin typeface="Minion Pro SmBd" panose="02040603060201020203" pitchFamily="18" charset="0"/>
              </a:rPr>
              <a:t>Олена Глазунова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19213B-5946-546F-99E2-27FDE61EC3B2}"/>
              </a:ext>
            </a:extLst>
          </p:cNvPr>
          <p:cNvSpPr txBox="1"/>
          <p:nvPr/>
        </p:nvSpPr>
        <p:spPr>
          <a:xfrm>
            <a:off x="3772270" y="6175989"/>
            <a:ext cx="82978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uk-UA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2025 р.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804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CF71D-79F6-04E3-3FF0-859DC1C6C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61A18F1-8227-E4D8-BF92-8A7E1BF8D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662" y="1741817"/>
            <a:ext cx="4111641" cy="2586832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2331242-3789-F535-6C37-12B8096EE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latin typeface="Minion Pro SmBd" panose="02040603060201020203" pitchFamily="18" charset="0"/>
              </a:rPr>
              <a:t>Етап 1: Зміст робіт та очікувані результати</a:t>
            </a:r>
            <a:endParaRPr lang="ru-UA" dirty="0"/>
          </a:p>
        </p:txBody>
      </p:sp>
      <p:sp>
        <p:nvSpPr>
          <p:cNvPr id="21" name="Місце для вмісту 2">
            <a:extLst>
              <a:ext uri="{FF2B5EF4-FFF2-40B4-BE49-F238E27FC236}">
                <a16:creationId xmlns:a16="http://schemas.microsoft.com/office/drawing/2014/main" id="{B406273B-8541-C435-78BD-12AA9A6C7E8E}"/>
              </a:ext>
            </a:extLst>
          </p:cNvPr>
          <p:cNvSpPr txBox="1">
            <a:spLocks/>
          </p:cNvSpPr>
          <p:nvPr/>
        </p:nvSpPr>
        <p:spPr>
          <a:xfrm>
            <a:off x="0" y="1745343"/>
            <a:ext cx="3774662" cy="13263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700" dirty="0"/>
              <a:t>Аналіз та розробка технологій штучного інтелекту (далі – ШІ) для ідентифікації вирв та рекультивації земель порушених внаслідок військових дій.</a:t>
            </a:r>
          </a:p>
        </p:txBody>
      </p:sp>
      <p:pic>
        <p:nvPicPr>
          <p:cNvPr id="22" name="Рисунок 21" descr="Изображение выглядит как карта, текст, атлас&#10;&#10;Автоматически созданное описание">
            <a:extLst>
              <a:ext uri="{FF2B5EF4-FFF2-40B4-BE49-F238E27FC236}">
                <a16:creationId xmlns:a16="http://schemas.microsoft.com/office/drawing/2014/main" id="{3520F108-31C8-E90B-91EE-5A2EA318B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01" r="19837" b="14826"/>
          <a:stretch>
            <a:fillRect/>
          </a:stretch>
        </p:blipFill>
        <p:spPr>
          <a:xfrm>
            <a:off x="3755129" y="4091494"/>
            <a:ext cx="4150708" cy="2766506"/>
          </a:xfrm>
          <a:prstGeom prst="rect">
            <a:avLst/>
          </a:prstGeom>
        </p:spPr>
      </p:pic>
      <p:sp>
        <p:nvSpPr>
          <p:cNvPr id="23" name="Місце для вмісту 2">
            <a:extLst>
              <a:ext uri="{FF2B5EF4-FFF2-40B4-BE49-F238E27FC236}">
                <a16:creationId xmlns:a16="http://schemas.microsoft.com/office/drawing/2014/main" id="{849358C3-8ECE-F75C-C0FD-4529D10D7825}"/>
              </a:ext>
            </a:extLst>
          </p:cNvPr>
          <p:cNvSpPr txBox="1">
            <a:spLocks/>
          </p:cNvSpPr>
          <p:nvPr/>
        </p:nvSpPr>
        <p:spPr>
          <a:xfrm>
            <a:off x="7886303" y="1741817"/>
            <a:ext cx="4278113" cy="7019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Науково-методичні рекомендації із застосування ШІ для оперативного моніторингу пошкоджених земель. </a:t>
            </a:r>
          </a:p>
        </p:txBody>
      </p:sp>
      <p:sp>
        <p:nvSpPr>
          <p:cNvPr id="24" name="Місце для вмісту 2">
            <a:extLst>
              <a:ext uri="{FF2B5EF4-FFF2-40B4-BE49-F238E27FC236}">
                <a16:creationId xmlns:a16="http://schemas.microsoft.com/office/drawing/2014/main" id="{F19AA690-267D-C14F-4345-8AF0C99F35B1}"/>
              </a:ext>
            </a:extLst>
          </p:cNvPr>
          <p:cNvSpPr txBox="1">
            <a:spLocks/>
          </p:cNvSpPr>
          <p:nvPr/>
        </p:nvSpPr>
        <p:spPr>
          <a:xfrm>
            <a:off x="27584" y="3337088"/>
            <a:ext cx="3747078" cy="134166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700" dirty="0"/>
              <a:t>Проведення наземних дослідів з визначення кількісних параметрів забруднень вибуховими речовинами та металами.</a:t>
            </a:r>
          </a:p>
        </p:txBody>
      </p:sp>
      <p:sp>
        <p:nvSpPr>
          <p:cNvPr id="25" name="Місце для вмісту 2">
            <a:extLst>
              <a:ext uri="{FF2B5EF4-FFF2-40B4-BE49-F238E27FC236}">
                <a16:creationId xmlns:a16="http://schemas.microsoft.com/office/drawing/2014/main" id="{F3AABA70-BA6B-6721-893B-71AB78C6452F}"/>
              </a:ext>
            </a:extLst>
          </p:cNvPr>
          <p:cNvSpPr txBox="1">
            <a:spLocks/>
          </p:cNvSpPr>
          <p:nvPr/>
        </p:nvSpPr>
        <p:spPr>
          <a:xfrm>
            <a:off x="147866" y="5190542"/>
            <a:ext cx="3626797" cy="15597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700" i="1" dirty="0"/>
              <a:t>у тому числі за рахунок коштів </a:t>
            </a:r>
            <a:r>
              <a:rPr lang="uk-UA" sz="1700" i="1" dirty="0" err="1"/>
              <a:t>співфінансування</a:t>
            </a:r>
            <a:r>
              <a:rPr lang="uk-UA" sz="1700" i="1" dirty="0"/>
              <a:t>: </a:t>
            </a:r>
          </a:p>
          <a:p>
            <a:r>
              <a:rPr lang="uk-UA" sz="1700" dirty="0"/>
              <a:t>Проведення наземних дослідів з визначення кількісних параметрів забруднень вибуховими речовинами та металами.</a:t>
            </a:r>
          </a:p>
        </p:txBody>
      </p:sp>
      <p:sp>
        <p:nvSpPr>
          <p:cNvPr id="26" name="Місце для вмісту 2">
            <a:extLst>
              <a:ext uri="{FF2B5EF4-FFF2-40B4-BE49-F238E27FC236}">
                <a16:creationId xmlns:a16="http://schemas.microsoft.com/office/drawing/2014/main" id="{7B7D1397-F010-B698-5D88-AD3C208C9CA5}"/>
              </a:ext>
            </a:extLst>
          </p:cNvPr>
          <p:cNvSpPr txBox="1">
            <a:spLocks/>
          </p:cNvSpPr>
          <p:nvPr/>
        </p:nvSpPr>
        <p:spPr>
          <a:xfrm>
            <a:off x="7886303" y="2464604"/>
            <a:ext cx="4139226" cy="11034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ТЗ на розробку веб-платформи центру трансферу технологій ШІ для відновлення пошкоджених земель з е-системою консультування </a:t>
            </a:r>
            <a:r>
              <a:rPr lang="uk-UA" sz="1600" dirty="0" err="1"/>
              <a:t>агровиробників</a:t>
            </a:r>
            <a:r>
              <a:rPr lang="uk-UA" sz="1600" dirty="0"/>
              <a:t>.</a:t>
            </a:r>
          </a:p>
        </p:txBody>
      </p:sp>
      <p:sp>
        <p:nvSpPr>
          <p:cNvPr id="27" name="Місце для вмісту 2">
            <a:extLst>
              <a:ext uri="{FF2B5EF4-FFF2-40B4-BE49-F238E27FC236}">
                <a16:creationId xmlns:a16="http://schemas.microsoft.com/office/drawing/2014/main" id="{36A1122E-E1C7-D6D0-F298-CAB55EFBC1C8}"/>
              </a:ext>
            </a:extLst>
          </p:cNvPr>
          <p:cNvSpPr txBox="1">
            <a:spLocks/>
          </p:cNvSpPr>
          <p:nvPr/>
        </p:nvSpPr>
        <p:spPr>
          <a:xfrm>
            <a:off x="7886304" y="3622591"/>
            <a:ext cx="4139225" cy="1569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Науково-методичні рекомендації щодо класифікації вирв, визначення об’єму вирв, рівнів та характеру забруднення, кількісних параметрів забруднень вибуховими речовинами та металами.</a:t>
            </a:r>
          </a:p>
        </p:txBody>
      </p:sp>
      <p:sp>
        <p:nvSpPr>
          <p:cNvPr id="29" name="Місце для вмісту 2">
            <a:extLst>
              <a:ext uri="{FF2B5EF4-FFF2-40B4-BE49-F238E27FC236}">
                <a16:creationId xmlns:a16="http://schemas.microsoft.com/office/drawing/2014/main" id="{ED651E73-C5D6-66C8-67F6-D7A03CAB8953}"/>
              </a:ext>
            </a:extLst>
          </p:cNvPr>
          <p:cNvSpPr txBox="1">
            <a:spLocks/>
          </p:cNvSpPr>
          <p:nvPr/>
        </p:nvSpPr>
        <p:spPr>
          <a:xfrm>
            <a:off x="7886304" y="5223913"/>
            <a:ext cx="4139226" cy="1559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Науково-методичні рекомендації щодо класифікації вирв, визначення об’єму вирв, рівнів та характеру забруднення, кількісних параметрів забруднень вибуховими речовинами та металами.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D0B440-FB5C-39C1-2FDE-F9322057F831}"/>
              </a:ext>
            </a:extLst>
          </p:cNvPr>
          <p:cNvSpPr txBox="1"/>
          <p:nvPr/>
        </p:nvSpPr>
        <p:spPr>
          <a:xfrm>
            <a:off x="1145822" y="1241299"/>
            <a:ext cx="9900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166B3"/>
                </a:solidFill>
                <a:latin typeface="Minion Pro SmBd" panose="02040603060201020203" pitchFamily="18" charset="0"/>
              </a:rPr>
              <a:t>жовтень 2024 р. – грудень 2024 р., вартість робіт – 1427,8 тис. грн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65760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8035C-4DBE-F920-5261-156A03652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83CBB37-F6B5-D1E3-D662-853F8D18E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>
                <a:latin typeface="Minion Pro SmBd" panose="02040603060201020203" pitchFamily="18" charset="0"/>
              </a:rPr>
              <a:t>Етап 2: Зміст робіт та очікувані результати</a:t>
            </a:r>
            <a:endParaRPr lang="ru-UA" dirty="0"/>
          </a:p>
        </p:txBody>
      </p:sp>
      <p:sp>
        <p:nvSpPr>
          <p:cNvPr id="21" name="Місце для вмісту 2">
            <a:extLst>
              <a:ext uri="{FF2B5EF4-FFF2-40B4-BE49-F238E27FC236}">
                <a16:creationId xmlns:a16="http://schemas.microsoft.com/office/drawing/2014/main" id="{164F350C-D7C8-B370-4F78-958814B8FD30}"/>
              </a:ext>
            </a:extLst>
          </p:cNvPr>
          <p:cNvSpPr txBox="1">
            <a:spLocks/>
          </p:cNvSpPr>
          <p:nvPr/>
        </p:nvSpPr>
        <p:spPr>
          <a:xfrm>
            <a:off x="0" y="1745343"/>
            <a:ext cx="3307985" cy="13263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700" dirty="0"/>
              <a:t>Трансфер та впровадження технологій ШІ для відновлення сільськогосподарських земель. Поширення інновацій.</a:t>
            </a:r>
          </a:p>
        </p:txBody>
      </p:sp>
      <p:sp>
        <p:nvSpPr>
          <p:cNvPr id="23" name="Місце для вмісту 2">
            <a:extLst>
              <a:ext uri="{FF2B5EF4-FFF2-40B4-BE49-F238E27FC236}">
                <a16:creationId xmlns:a16="http://schemas.microsoft.com/office/drawing/2014/main" id="{6799016F-7CE4-A21B-17C1-8B18BCA07F77}"/>
              </a:ext>
            </a:extLst>
          </p:cNvPr>
          <p:cNvSpPr txBox="1">
            <a:spLocks/>
          </p:cNvSpPr>
          <p:nvPr/>
        </p:nvSpPr>
        <p:spPr>
          <a:xfrm>
            <a:off x="5192885" y="1741817"/>
            <a:ext cx="6832639" cy="701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UA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17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just"/>
            <a:r>
              <a:rPr lang="uk-UA" dirty="0"/>
              <a:t>Науково-методичні рекомендації з технологій рекультивації пошкоджених земель з використанням ШІ та </a:t>
            </a:r>
            <a:r>
              <a:rPr lang="uk-UA" dirty="0" err="1"/>
              <a:t>робототехнічних</a:t>
            </a:r>
            <a:r>
              <a:rPr lang="uk-UA" dirty="0"/>
              <a:t> пристроїв.</a:t>
            </a:r>
            <a:endParaRPr lang="ru-UA" dirty="0"/>
          </a:p>
        </p:txBody>
      </p:sp>
      <p:sp>
        <p:nvSpPr>
          <p:cNvPr id="24" name="Місце для вмісту 2">
            <a:extLst>
              <a:ext uri="{FF2B5EF4-FFF2-40B4-BE49-F238E27FC236}">
                <a16:creationId xmlns:a16="http://schemas.microsoft.com/office/drawing/2014/main" id="{4400AE80-2A27-B654-806A-70D3605A585A}"/>
              </a:ext>
            </a:extLst>
          </p:cNvPr>
          <p:cNvSpPr txBox="1">
            <a:spLocks/>
          </p:cNvSpPr>
          <p:nvPr/>
        </p:nvSpPr>
        <p:spPr>
          <a:xfrm>
            <a:off x="27584" y="3337088"/>
            <a:ext cx="3325216" cy="6039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defPPr>
              <a:defRPr lang="ru-UA"/>
            </a:defPPr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7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uk-UA" dirty="0"/>
              <a:t>Створення інноваційного освітнього середовища</a:t>
            </a:r>
            <a:r>
              <a:rPr lang="ru-UA" dirty="0"/>
              <a:t> </a:t>
            </a:r>
            <a:endParaRPr lang="uk-UA" dirty="0"/>
          </a:p>
        </p:txBody>
      </p:sp>
      <p:sp>
        <p:nvSpPr>
          <p:cNvPr id="25" name="Місце для вмісту 2">
            <a:extLst>
              <a:ext uri="{FF2B5EF4-FFF2-40B4-BE49-F238E27FC236}">
                <a16:creationId xmlns:a16="http://schemas.microsoft.com/office/drawing/2014/main" id="{4A1D10B3-B018-3C53-448A-4AFF65C1BBFD}"/>
              </a:ext>
            </a:extLst>
          </p:cNvPr>
          <p:cNvSpPr txBox="1">
            <a:spLocks/>
          </p:cNvSpPr>
          <p:nvPr/>
        </p:nvSpPr>
        <p:spPr>
          <a:xfrm>
            <a:off x="147867" y="5190542"/>
            <a:ext cx="3160118" cy="155970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700" i="1" dirty="0"/>
              <a:t>у тому числі за рахунок коштів </a:t>
            </a:r>
            <a:r>
              <a:rPr lang="uk-UA" sz="1700" i="1" dirty="0" err="1"/>
              <a:t>співфінансування</a:t>
            </a:r>
            <a:r>
              <a:rPr lang="uk-UA" sz="1700" i="1" dirty="0"/>
              <a:t>: </a:t>
            </a:r>
          </a:p>
          <a:p>
            <a:r>
              <a:rPr lang="uk-UA" sz="1700" i="1" dirty="0"/>
              <a:t>Створення інноваційного освітнього середовища.</a:t>
            </a:r>
          </a:p>
        </p:txBody>
      </p:sp>
      <p:sp>
        <p:nvSpPr>
          <p:cNvPr id="26" name="Місце для вмісту 2">
            <a:extLst>
              <a:ext uri="{FF2B5EF4-FFF2-40B4-BE49-F238E27FC236}">
                <a16:creationId xmlns:a16="http://schemas.microsoft.com/office/drawing/2014/main" id="{1A33CBD8-BC42-5027-87C1-7DC10AAE5796}"/>
              </a:ext>
            </a:extLst>
          </p:cNvPr>
          <p:cNvSpPr txBox="1">
            <a:spLocks/>
          </p:cNvSpPr>
          <p:nvPr/>
        </p:nvSpPr>
        <p:spPr>
          <a:xfrm>
            <a:off x="5192885" y="3378617"/>
            <a:ext cx="6832641" cy="1001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uk-UA" sz="1700" dirty="0"/>
              <a:t>Науково-методичні рекомендації «Модель трансферу технологій ШІ: накопичення, адаптація та поширення знань» для користувачів (студенти, виробники, науковці) на основі партнерської мережі учасників центру.</a:t>
            </a:r>
          </a:p>
        </p:txBody>
      </p:sp>
      <p:sp>
        <p:nvSpPr>
          <p:cNvPr id="27" name="Місце для вмісту 2">
            <a:extLst>
              <a:ext uri="{FF2B5EF4-FFF2-40B4-BE49-F238E27FC236}">
                <a16:creationId xmlns:a16="http://schemas.microsoft.com/office/drawing/2014/main" id="{6C69FB4B-721C-54BE-6519-D27258EC8F6D}"/>
              </a:ext>
            </a:extLst>
          </p:cNvPr>
          <p:cNvSpPr txBox="1">
            <a:spLocks/>
          </p:cNvSpPr>
          <p:nvPr/>
        </p:nvSpPr>
        <p:spPr>
          <a:xfrm>
            <a:off x="5192885" y="4496161"/>
            <a:ext cx="6832639" cy="509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ru-RU" sz="1700" dirty="0" err="1"/>
              <a:t>Програма</a:t>
            </a:r>
            <a:r>
              <a:rPr lang="ru-RU" sz="1700" dirty="0"/>
              <a:t> та </a:t>
            </a:r>
            <a:r>
              <a:rPr lang="ru-RU" sz="1700" dirty="0" err="1"/>
              <a:t>цифровий</a:t>
            </a:r>
            <a:r>
              <a:rPr lang="ru-RU" sz="1700" dirty="0"/>
              <a:t> контент для </a:t>
            </a:r>
            <a:r>
              <a:rPr lang="uk-UA" sz="1700" dirty="0"/>
              <a:t>2 навчальних семінарів з відновлення сільськогосподарських земель від наслідків війни</a:t>
            </a:r>
            <a:endParaRPr lang="ru-UA" sz="1700" dirty="0"/>
          </a:p>
        </p:txBody>
      </p:sp>
      <p:sp>
        <p:nvSpPr>
          <p:cNvPr id="29" name="Місце для вмісту 2">
            <a:extLst>
              <a:ext uri="{FF2B5EF4-FFF2-40B4-BE49-F238E27FC236}">
                <a16:creationId xmlns:a16="http://schemas.microsoft.com/office/drawing/2014/main" id="{88ADB069-6E6A-7F80-45E6-747E358DED45}"/>
              </a:ext>
            </a:extLst>
          </p:cNvPr>
          <p:cNvSpPr txBox="1">
            <a:spLocks/>
          </p:cNvSpPr>
          <p:nvPr/>
        </p:nvSpPr>
        <p:spPr>
          <a:xfrm>
            <a:off x="5192885" y="5122198"/>
            <a:ext cx="6832641" cy="14519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uk-UA" sz="1700" dirty="0"/>
              <a:t>Навчальний курс з технологій ШІ для відновлення пошкоджених земель (комп'ютерний зір для розпізнавання забруднень/пошкоджень, візуальна </a:t>
            </a:r>
            <a:r>
              <a:rPr lang="uk-UA" sz="1700" dirty="0" err="1"/>
              <a:t>дронова</a:t>
            </a:r>
            <a:r>
              <a:rPr lang="uk-UA" sz="1700" dirty="0"/>
              <a:t> аналітика для визначення обсягів забруднень/пошкоджень, машинне навчання для класифікації забруднень/пошкоджень, економічне моделювання моделювання для оцінки вартості відновлення).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E9439B9-0521-2945-B76B-7432BE20E646}"/>
              </a:ext>
            </a:extLst>
          </p:cNvPr>
          <p:cNvSpPr txBox="1"/>
          <p:nvPr/>
        </p:nvSpPr>
        <p:spPr>
          <a:xfrm>
            <a:off x="1145822" y="1241299"/>
            <a:ext cx="9900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166B3"/>
                </a:solidFill>
                <a:latin typeface="Minion Pro SmBd" panose="02040603060201020203" pitchFamily="18" charset="0"/>
              </a:rPr>
              <a:t>січень 2025 р. – серпень 2025 р., вартість робіт – 1812,2 тис. грн</a:t>
            </a:r>
            <a:endParaRPr lang="uk-UA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793F34-3BB0-8C0A-6678-40FD0CC10813}"/>
              </a:ext>
            </a:extLst>
          </p:cNvPr>
          <p:cNvSpPr txBox="1">
            <a:spLocks/>
          </p:cNvSpPr>
          <p:nvPr/>
        </p:nvSpPr>
        <p:spPr>
          <a:xfrm>
            <a:off x="5192885" y="2560217"/>
            <a:ext cx="6832641" cy="701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uk-UA" sz="1700" dirty="0"/>
              <a:t>Методичні рекомендації з впровадження ІТ-рішень за темою проекту для зацікавлених організацій у відновленні сільськогосподарських земель від наслідків війни.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3387DD9-200C-70C7-8C0B-86B810F84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78" y="1831810"/>
            <a:ext cx="1838120" cy="183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A35BC1-E7BF-16F8-EE13-FCD38BED0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985" y="3941031"/>
            <a:ext cx="1838120" cy="263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6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CF81E-92AE-4D48-2FAE-2F647E954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4DB5A4B-AA2B-1C5A-E998-F8B9F6794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Основні завдання з відновлення ґрунтів</a:t>
            </a:r>
            <a:endParaRPr lang="ru-UA" dirty="0"/>
          </a:p>
        </p:txBody>
      </p:sp>
      <p:sp>
        <p:nvSpPr>
          <p:cNvPr id="2" name="Прямокутник 7">
            <a:extLst>
              <a:ext uri="{FF2B5EF4-FFF2-40B4-BE49-F238E27FC236}">
                <a16:creationId xmlns:a16="http://schemas.microsoft.com/office/drawing/2014/main" id="{E409C783-4856-043A-78C5-FE3BC90FBEE7}"/>
              </a:ext>
            </a:extLst>
          </p:cNvPr>
          <p:cNvSpPr/>
          <p:nvPr/>
        </p:nvSpPr>
        <p:spPr>
          <a:xfrm>
            <a:off x="230474" y="5446922"/>
            <a:ext cx="8561932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uk-UA" sz="1600" b="1" dirty="0">
                <a:latin typeface="Roboto"/>
              </a:rPr>
              <a:t>3. Логістичні завдання з відновлення ґрунтів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uk-UA" sz="1400" b="1" i="1" dirty="0">
                <a:latin typeface="Roboto"/>
              </a:rPr>
              <a:t>задача маршрутизації </a:t>
            </a:r>
            <a:r>
              <a:rPr lang="uk-UA" sz="1400" dirty="0">
                <a:latin typeface="Roboto"/>
              </a:rPr>
              <a:t>транспортних засобів для доставки землі (</a:t>
            </a:r>
            <a:r>
              <a:rPr lang="en-US" sz="1400" dirty="0">
                <a:latin typeface="Roboto"/>
              </a:rPr>
              <a:t>V</a:t>
            </a:r>
            <a:r>
              <a:rPr lang="cs-CZ" sz="1400" dirty="0">
                <a:latin typeface="Roboto"/>
              </a:rPr>
              <a:t>ehicle </a:t>
            </a:r>
            <a:r>
              <a:rPr lang="en-US" sz="1400" dirty="0">
                <a:latin typeface="Roboto"/>
              </a:rPr>
              <a:t>R</a:t>
            </a:r>
            <a:r>
              <a:rPr lang="cs-CZ" sz="1400" dirty="0">
                <a:latin typeface="Roboto"/>
              </a:rPr>
              <a:t>outing </a:t>
            </a:r>
            <a:r>
              <a:rPr lang="en-US" sz="1400" dirty="0">
                <a:latin typeface="Roboto"/>
              </a:rPr>
              <a:t>P</a:t>
            </a:r>
            <a:r>
              <a:rPr lang="cs-CZ" sz="1400" dirty="0">
                <a:latin typeface="Roboto"/>
              </a:rPr>
              <a:t>roblem</a:t>
            </a:r>
            <a:r>
              <a:rPr lang="uk-UA" sz="1400" dirty="0">
                <a:latin typeface="Roboto"/>
              </a:rPr>
              <a:t>)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uk-UA" sz="1400" b="1" i="1" dirty="0">
                <a:latin typeface="Roboto"/>
              </a:rPr>
              <a:t>задача комівояжера</a:t>
            </a:r>
            <a:r>
              <a:rPr lang="uk-UA" sz="1400" dirty="0">
                <a:latin typeface="Roboto"/>
              </a:rPr>
              <a:t> (</a:t>
            </a:r>
            <a:r>
              <a:rPr lang="cs-CZ" sz="1400" dirty="0">
                <a:latin typeface="Roboto"/>
              </a:rPr>
              <a:t>Traveling Salesman Problem</a:t>
            </a:r>
            <a:r>
              <a:rPr lang="uk-UA" sz="1400" dirty="0">
                <a:latin typeface="Roboto"/>
              </a:rPr>
              <a:t>)</a:t>
            </a:r>
            <a:r>
              <a:rPr lang="cs-CZ" sz="1400" dirty="0">
                <a:latin typeface="Roboto"/>
              </a:rPr>
              <a:t> </a:t>
            </a:r>
            <a:endParaRPr lang="uk-UA" sz="1400" dirty="0">
              <a:latin typeface="Roboto"/>
            </a:endParaRPr>
          </a:p>
          <a:p>
            <a:pPr>
              <a:lnSpc>
                <a:spcPct val="125000"/>
              </a:lnSpc>
            </a:pPr>
            <a:r>
              <a:rPr lang="uk-UA" sz="1400" u="sng" dirty="0">
                <a:latin typeface="Roboto"/>
              </a:rPr>
              <a:t>Інструментарій</a:t>
            </a:r>
            <a:r>
              <a:rPr lang="uk-UA" sz="1400" dirty="0">
                <a:latin typeface="Roboto"/>
              </a:rPr>
              <a:t>: </a:t>
            </a:r>
            <a:r>
              <a:rPr lang="en-US" sz="1400" dirty="0">
                <a:latin typeface="Roboto"/>
              </a:rPr>
              <a:t>OR-Tools (Google)</a:t>
            </a:r>
            <a:r>
              <a:rPr lang="uk-UA" sz="1400" dirty="0">
                <a:latin typeface="Roboto"/>
              </a:rPr>
              <a:t> на мові програмування </a:t>
            </a:r>
            <a:r>
              <a:rPr lang="en-US" sz="1400" dirty="0">
                <a:latin typeface="Roboto"/>
              </a:rPr>
              <a:t>Python</a:t>
            </a:r>
            <a:endParaRPr lang="uk-UA" sz="1400" dirty="0">
              <a:latin typeface="Roboto"/>
            </a:endParaRPr>
          </a:p>
        </p:txBody>
      </p:sp>
      <p:grpSp>
        <p:nvGrpSpPr>
          <p:cNvPr id="3" name="Групувати 20">
            <a:extLst>
              <a:ext uri="{FF2B5EF4-FFF2-40B4-BE49-F238E27FC236}">
                <a16:creationId xmlns:a16="http://schemas.microsoft.com/office/drawing/2014/main" id="{A5EDC82D-8D5A-C4EC-CBBF-D85DD1BD2A10}"/>
              </a:ext>
            </a:extLst>
          </p:cNvPr>
          <p:cNvGrpSpPr/>
          <p:nvPr/>
        </p:nvGrpSpPr>
        <p:grpSpPr>
          <a:xfrm>
            <a:off x="9077325" y="5274646"/>
            <a:ext cx="2908003" cy="1552575"/>
            <a:chOff x="9077324" y="4000499"/>
            <a:chExt cx="2908003" cy="155257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3909942A-CFC5-53BA-67C2-5CDAB528DDDA}"/>
                </a:ext>
              </a:extLst>
            </p:cNvPr>
            <p:cNvPicPr/>
            <p:nvPr/>
          </p:nvPicPr>
          <p:blipFill rotWithShape="1">
            <a:blip r:embed="rId3"/>
            <a:srcRect l="4933" t="21256" b="16189"/>
            <a:stretch/>
          </p:blipFill>
          <p:spPr>
            <a:xfrm>
              <a:off x="9077324" y="4000499"/>
              <a:ext cx="2908003" cy="1552575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" name="Полілінія 9">
              <a:extLst>
                <a:ext uri="{FF2B5EF4-FFF2-40B4-BE49-F238E27FC236}">
                  <a16:creationId xmlns:a16="http://schemas.microsoft.com/office/drawing/2014/main" id="{D72D706C-0A9C-096D-DEFB-16A30D3333C8}"/>
                </a:ext>
              </a:extLst>
            </p:cNvPr>
            <p:cNvSpPr/>
            <p:nvPr/>
          </p:nvSpPr>
          <p:spPr>
            <a:xfrm>
              <a:off x="9442450" y="5026025"/>
              <a:ext cx="412750" cy="361950"/>
            </a:xfrm>
            <a:custGeom>
              <a:avLst/>
              <a:gdLst>
                <a:gd name="connsiteX0" fmla="*/ 260350 w 260350"/>
                <a:gd name="connsiteY0" fmla="*/ 371475 h 371475"/>
                <a:gd name="connsiteX1" fmla="*/ 0 w 260350"/>
                <a:gd name="connsiteY1" fmla="*/ 0 h 371475"/>
                <a:gd name="connsiteX0" fmla="*/ 336550 w 336550"/>
                <a:gd name="connsiteY0" fmla="*/ 133350 h 133350"/>
                <a:gd name="connsiteX1" fmla="*/ 0 w 336550"/>
                <a:gd name="connsiteY1" fmla="*/ 0 h 1333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2750" h="361950">
                  <a:moveTo>
                    <a:pt x="412750" y="361950"/>
                  </a:moveTo>
                  <a:cubicBezTo>
                    <a:pt x="304006" y="220398"/>
                    <a:pt x="87312" y="91546"/>
                    <a:pt x="0" y="0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prstDash val="sysDot"/>
              <a:headEnd type="none" w="med" len="med"/>
              <a:tailEnd type="arrow" w="med" len="med"/>
            </a:ln>
            <a:effectLst>
              <a:outerShdw blurRad="25400" dist="12700" dir="5400000" sx="115000" sy="115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олілінія 10">
              <a:extLst>
                <a:ext uri="{FF2B5EF4-FFF2-40B4-BE49-F238E27FC236}">
                  <a16:creationId xmlns:a16="http://schemas.microsoft.com/office/drawing/2014/main" id="{F19316F7-D736-B8DB-13D1-F2B4C57918B6}"/>
                </a:ext>
              </a:extLst>
            </p:cNvPr>
            <p:cNvSpPr/>
            <p:nvPr/>
          </p:nvSpPr>
          <p:spPr>
            <a:xfrm>
              <a:off x="9344079" y="4568824"/>
              <a:ext cx="88845" cy="441325"/>
            </a:xfrm>
            <a:custGeom>
              <a:avLst/>
              <a:gdLst>
                <a:gd name="connsiteX0" fmla="*/ 260350 w 260350"/>
                <a:gd name="connsiteY0" fmla="*/ 371475 h 371475"/>
                <a:gd name="connsiteX1" fmla="*/ 0 w 260350"/>
                <a:gd name="connsiteY1" fmla="*/ 0 h 371475"/>
                <a:gd name="connsiteX0" fmla="*/ 336550 w 336550"/>
                <a:gd name="connsiteY0" fmla="*/ 133350 h 133350"/>
                <a:gd name="connsiteX1" fmla="*/ 0 w 336550"/>
                <a:gd name="connsiteY1" fmla="*/ 0 h 1333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79375 w 79375"/>
                <a:gd name="connsiteY0" fmla="*/ 346075 h 346075"/>
                <a:gd name="connsiteX1" fmla="*/ 0 w 79375"/>
                <a:gd name="connsiteY1" fmla="*/ 0 h 346075"/>
                <a:gd name="connsiteX0" fmla="*/ 73025 w 73025"/>
                <a:gd name="connsiteY0" fmla="*/ 434975 h 434975"/>
                <a:gd name="connsiteX1" fmla="*/ 0 w 73025"/>
                <a:gd name="connsiteY1" fmla="*/ 0 h 434975"/>
                <a:gd name="connsiteX0" fmla="*/ 82093 w 82093"/>
                <a:gd name="connsiteY0" fmla="*/ 434975 h 434975"/>
                <a:gd name="connsiteX1" fmla="*/ 9068 w 82093"/>
                <a:gd name="connsiteY1" fmla="*/ 0 h 434975"/>
                <a:gd name="connsiteX0" fmla="*/ 88845 w 88845"/>
                <a:gd name="connsiteY0" fmla="*/ 441325 h 441325"/>
                <a:gd name="connsiteX1" fmla="*/ 6295 w 88845"/>
                <a:gd name="connsiteY1" fmla="*/ 0 h 44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45" h="441325">
                  <a:moveTo>
                    <a:pt x="88845" y="441325"/>
                  </a:moveTo>
                  <a:cubicBezTo>
                    <a:pt x="-19899" y="299773"/>
                    <a:pt x="-1643" y="113771"/>
                    <a:pt x="6295" y="0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prstDash val="sysDot"/>
              <a:headEnd type="none" w="med" len="med"/>
              <a:tailEnd type="arrow" w="med" len="med"/>
            </a:ln>
            <a:effectLst>
              <a:outerShdw blurRad="25400" dist="12700" dir="5400000" sx="115000" sy="115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Полілінія 11">
              <a:extLst>
                <a:ext uri="{FF2B5EF4-FFF2-40B4-BE49-F238E27FC236}">
                  <a16:creationId xmlns:a16="http://schemas.microsoft.com/office/drawing/2014/main" id="{73FCED22-99C4-EADF-72EF-81838A4D02C1}"/>
                </a:ext>
              </a:extLst>
            </p:cNvPr>
            <p:cNvSpPr/>
            <p:nvPr/>
          </p:nvSpPr>
          <p:spPr>
            <a:xfrm>
              <a:off x="9359899" y="4403724"/>
              <a:ext cx="542925" cy="152400"/>
            </a:xfrm>
            <a:custGeom>
              <a:avLst/>
              <a:gdLst>
                <a:gd name="connsiteX0" fmla="*/ 260350 w 260350"/>
                <a:gd name="connsiteY0" fmla="*/ 371475 h 371475"/>
                <a:gd name="connsiteX1" fmla="*/ 0 w 260350"/>
                <a:gd name="connsiteY1" fmla="*/ 0 h 371475"/>
                <a:gd name="connsiteX0" fmla="*/ 336550 w 336550"/>
                <a:gd name="connsiteY0" fmla="*/ 133350 h 133350"/>
                <a:gd name="connsiteX1" fmla="*/ 0 w 336550"/>
                <a:gd name="connsiteY1" fmla="*/ 0 h 1333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79375 w 79375"/>
                <a:gd name="connsiteY0" fmla="*/ 346075 h 346075"/>
                <a:gd name="connsiteX1" fmla="*/ 0 w 79375"/>
                <a:gd name="connsiteY1" fmla="*/ 0 h 346075"/>
                <a:gd name="connsiteX0" fmla="*/ 73025 w 73025"/>
                <a:gd name="connsiteY0" fmla="*/ 434975 h 434975"/>
                <a:gd name="connsiteX1" fmla="*/ 0 w 73025"/>
                <a:gd name="connsiteY1" fmla="*/ 0 h 434975"/>
                <a:gd name="connsiteX0" fmla="*/ 82093 w 82093"/>
                <a:gd name="connsiteY0" fmla="*/ 434975 h 434975"/>
                <a:gd name="connsiteX1" fmla="*/ 9068 w 82093"/>
                <a:gd name="connsiteY1" fmla="*/ 0 h 434975"/>
                <a:gd name="connsiteX0" fmla="*/ 88845 w 88845"/>
                <a:gd name="connsiteY0" fmla="*/ 441325 h 441325"/>
                <a:gd name="connsiteX1" fmla="*/ 6295 w 88845"/>
                <a:gd name="connsiteY1" fmla="*/ 0 h 441325"/>
                <a:gd name="connsiteX0" fmla="*/ 21490 w 259615"/>
                <a:gd name="connsiteY0" fmla="*/ 800100 h 800100"/>
                <a:gd name="connsiteX1" fmla="*/ 259615 w 259615"/>
                <a:gd name="connsiteY1" fmla="*/ 0 h 800100"/>
                <a:gd name="connsiteX0" fmla="*/ 13908 w 477458"/>
                <a:gd name="connsiteY0" fmla="*/ 180975 h 180975"/>
                <a:gd name="connsiteX1" fmla="*/ 477458 w 477458"/>
                <a:gd name="connsiteY1" fmla="*/ 0 h 180975"/>
                <a:gd name="connsiteX0" fmla="*/ 0 w 463550"/>
                <a:gd name="connsiteY0" fmla="*/ 180975 h 180975"/>
                <a:gd name="connsiteX1" fmla="*/ 463550 w 463550"/>
                <a:gd name="connsiteY1" fmla="*/ 0 h 180975"/>
                <a:gd name="connsiteX0" fmla="*/ 0 w 463550"/>
                <a:gd name="connsiteY0" fmla="*/ 193675 h 193675"/>
                <a:gd name="connsiteX1" fmla="*/ 463550 w 463550"/>
                <a:gd name="connsiteY1" fmla="*/ 0 h 193675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11175"/>
                <a:gd name="connsiteY0" fmla="*/ 139700 h 139700"/>
                <a:gd name="connsiteX1" fmla="*/ 511175 w 511175"/>
                <a:gd name="connsiteY1" fmla="*/ 0 h 139700"/>
                <a:gd name="connsiteX0" fmla="*/ 0 w 542925"/>
                <a:gd name="connsiteY0" fmla="*/ 152400 h 152400"/>
                <a:gd name="connsiteX1" fmla="*/ 542925 w 542925"/>
                <a:gd name="connsiteY1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2925" h="152400">
                  <a:moveTo>
                    <a:pt x="0" y="152400"/>
                  </a:moveTo>
                  <a:cubicBezTo>
                    <a:pt x="173831" y="74348"/>
                    <a:pt x="392112" y="75671"/>
                    <a:pt x="542925" y="0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prstDash val="sysDot"/>
              <a:headEnd type="none" w="med" len="med"/>
              <a:tailEnd type="arrow" w="med" len="med"/>
            </a:ln>
            <a:effectLst>
              <a:outerShdw blurRad="25400" dist="12700" dir="5400000" sx="115000" sy="115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олілінія 12">
              <a:extLst>
                <a:ext uri="{FF2B5EF4-FFF2-40B4-BE49-F238E27FC236}">
                  <a16:creationId xmlns:a16="http://schemas.microsoft.com/office/drawing/2014/main" id="{79A41BB5-D40B-3140-3510-0D17BFEB1080}"/>
                </a:ext>
              </a:extLst>
            </p:cNvPr>
            <p:cNvSpPr/>
            <p:nvPr/>
          </p:nvSpPr>
          <p:spPr>
            <a:xfrm>
              <a:off x="9921819" y="4756150"/>
              <a:ext cx="228600" cy="250825"/>
            </a:xfrm>
            <a:custGeom>
              <a:avLst/>
              <a:gdLst>
                <a:gd name="connsiteX0" fmla="*/ 260350 w 260350"/>
                <a:gd name="connsiteY0" fmla="*/ 371475 h 371475"/>
                <a:gd name="connsiteX1" fmla="*/ 0 w 260350"/>
                <a:gd name="connsiteY1" fmla="*/ 0 h 371475"/>
                <a:gd name="connsiteX0" fmla="*/ 336550 w 336550"/>
                <a:gd name="connsiteY0" fmla="*/ 133350 h 133350"/>
                <a:gd name="connsiteX1" fmla="*/ 0 w 336550"/>
                <a:gd name="connsiteY1" fmla="*/ 0 h 1333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79375 w 79375"/>
                <a:gd name="connsiteY0" fmla="*/ 346075 h 346075"/>
                <a:gd name="connsiteX1" fmla="*/ 0 w 79375"/>
                <a:gd name="connsiteY1" fmla="*/ 0 h 346075"/>
                <a:gd name="connsiteX0" fmla="*/ 73025 w 73025"/>
                <a:gd name="connsiteY0" fmla="*/ 434975 h 434975"/>
                <a:gd name="connsiteX1" fmla="*/ 0 w 73025"/>
                <a:gd name="connsiteY1" fmla="*/ 0 h 434975"/>
                <a:gd name="connsiteX0" fmla="*/ 82093 w 82093"/>
                <a:gd name="connsiteY0" fmla="*/ 434975 h 434975"/>
                <a:gd name="connsiteX1" fmla="*/ 9068 w 82093"/>
                <a:gd name="connsiteY1" fmla="*/ 0 h 434975"/>
                <a:gd name="connsiteX0" fmla="*/ 88845 w 88845"/>
                <a:gd name="connsiteY0" fmla="*/ 441325 h 441325"/>
                <a:gd name="connsiteX1" fmla="*/ 6295 w 88845"/>
                <a:gd name="connsiteY1" fmla="*/ 0 h 441325"/>
                <a:gd name="connsiteX0" fmla="*/ 21490 w 259615"/>
                <a:gd name="connsiteY0" fmla="*/ 800100 h 800100"/>
                <a:gd name="connsiteX1" fmla="*/ 259615 w 259615"/>
                <a:gd name="connsiteY1" fmla="*/ 0 h 800100"/>
                <a:gd name="connsiteX0" fmla="*/ 13908 w 477458"/>
                <a:gd name="connsiteY0" fmla="*/ 180975 h 180975"/>
                <a:gd name="connsiteX1" fmla="*/ 477458 w 477458"/>
                <a:gd name="connsiteY1" fmla="*/ 0 h 180975"/>
                <a:gd name="connsiteX0" fmla="*/ 0 w 463550"/>
                <a:gd name="connsiteY0" fmla="*/ 180975 h 180975"/>
                <a:gd name="connsiteX1" fmla="*/ 463550 w 463550"/>
                <a:gd name="connsiteY1" fmla="*/ 0 h 180975"/>
                <a:gd name="connsiteX0" fmla="*/ 0 w 463550"/>
                <a:gd name="connsiteY0" fmla="*/ 193675 h 193675"/>
                <a:gd name="connsiteX1" fmla="*/ 463550 w 463550"/>
                <a:gd name="connsiteY1" fmla="*/ 0 h 193675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11175"/>
                <a:gd name="connsiteY0" fmla="*/ 139700 h 139700"/>
                <a:gd name="connsiteX1" fmla="*/ 511175 w 511175"/>
                <a:gd name="connsiteY1" fmla="*/ 0 h 139700"/>
                <a:gd name="connsiteX0" fmla="*/ 0 w 542925"/>
                <a:gd name="connsiteY0" fmla="*/ 152400 h 152400"/>
                <a:gd name="connsiteX1" fmla="*/ 542925 w 542925"/>
                <a:gd name="connsiteY1" fmla="*/ 0 h 152400"/>
                <a:gd name="connsiteX0" fmla="*/ 0 w 790575"/>
                <a:gd name="connsiteY0" fmla="*/ 5792 h 595447"/>
                <a:gd name="connsiteX1" fmla="*/ 790575 w 790575"/>
                <a:gd name="connsiteY1" fmla="*/ 589992 h 595447"/>
                <a:gd name="connsiteX0" fmla="*/ 0 w 234950"/>
                <a:gd name="connsiteY0" fmla="*/ 11889 h 204085"/>
                <a:gd name="connsiteX1" fmla="*/ 234950 w 234950"/>
                <a:gd name="connsiteY1" fmla="*/ 192864 h 204085"/>
                <a:gd name="connsiteX0" fmla="*/ 0 w 234950"/>
                <a:gd name="connsiteY0" fmla="*/ 0 h 198577"/>
                <a:gd name="connsiteX1" fmla="*/ 234950 w 234950"/>
                <a:gd name="connsiteY1" fmla="*/ 180975 h 198577"/>
                <a:gd name="connsiteX0" fmla="*/ 0 w 219075"/>
                <a:gd name="connsiteY0" fmla="*/ 0 h 228336"/>
                <a:gd name="connsiteX1" fmla="*/ 219075 w 219075"/>
                <a:gd name="connsiteY1" fmla="*/ 212725 h 228336"/>
                <a:gd name="connsiteX0" fmla="*/ 0 w 219075"/>
                <a:gd name="connsiteY0" fmla="*/ 0 h 212725"/>
                <a:gd name="connsiteX1" fmla="*/ 219075 w 219075"/>
                <a:gd name="connsiteY1" fmla="*/ 212725 h 212725"/>
                <a:gd name="connsiteX0" fmla="*/ 0 w 247650"/>
                <a:gd name="connsiteY0" fmla="*/ 0 h 260350"/>
                <a:gd name="connsiteX1" fmla="*/ 247650 w 247650"/>
                <a:gd name="connsiteY1" fmla="*/ 260350 h 260350"/>
                <a:gd name="connsiteX0" fmla="*/ 0 w 228600"/>
                <a:gd name="connsiteY0" fmla="*/ 0 h 250825"/>
                <a:gd name="connsiteX1" fmla="*/ 228600 w 228600"/>
                <a:gd name="connsiteY1" fmla="*/ 250825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00" h="250825">
                  <a:moveTo>
                    <a:pt x="0" y="0"/>
                  </a:moveTo>
                  <a:cubicBezTo>
                    <a:pt x="18256" y="67998"/>
                    <a:pt x="58737" y="218546"/>
                    <a:pt x="228600" y="250825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prstDash val="sysDot"/>
              <a:headEnd type="none" w="med" len="med"/>
              <a:tailEnd type="arrow" w="med" len="med"/>
            </a:ln>
            <a:effectLst>
              <a:outerShdw blurRad="25400" dist="12700" dir="5400000" sx="115000" sy="115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Полілінія 13">
              <a:extLst>
                <a:ext uri="{FF2B5EF4-FFF2-40B4-BE49-F238E27FC236}">
                  <a16:creationId xmlns:a16="http://schemas.microsoft.com/office/drawing/2014/main" id="{3F22FBC9-D0A5-C0AE-09E4-E8C63A714ABC}"/>
                </a:ext>
              </a:extLst>
            </p:cNvPr>
            <p:cNvSpPr/>
            <p:nvPr/>
          </p:nvSpPr>
          <p:spPr>
            <a:xfrm>
              <a:off x="9896329" y="4426106"/>
              <a:ext cx="22221" cy="238125"/>
            </a:xfrm>
            <a:custGeom>
              <a:avLst/>
              <a:gdLst>
                <a:gd name="connsiteX0" fmla="*/ 260350 w 260350"/>
                <a:gd name="connsiteY0" fmla="*/ 371475 h 371475"/>
                <a:gd name="connsiteX1" fmla="*/ 0 w 260350"/>
                <a:gd name="connsiteY1" fmla="*/ 0 h 371475"/>
                <a:gd name="connsiteX0" fmla="*/ 336550 w 336550"/>
                <a:gd name="connsiteY0" fmla="*/ 133350 h 133350"/>
                <a:gd name="connsiteX1" fmla="*/ 0 w 336550"/>
                <a:gd name="connsiteY1" fmla="*/ 0 h 1333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79375 w 79375"/>
                <a:gd name="connsiteY0" fmla="*/ 346075 h 346075"/>
                <a:gd name="connsiteX1" fmla="*/ 0 w 79375"/>
                <a:gd name="connsiteY1" fmla="*/ 0 h 346075"/>
                <a:gd name="connsiteX0" fmla="*/ 73025 w 73025"/>
                <a:gd name="connsiteY0" fmla="*/ 434975 h 434975"/>
                <a:gd name="connsiteX1" fmla="*/ 0 w 73025"/>
                <a:gd name="connsiteY1" fmla="*/ 0 h 434975"/>
                <a:gd name="connsiteX0" fmla="*/ 82093 w 82093"/>
                <a:gd name="connsiteY0" fmla="*/ 434975 h 434975"/>
                <a:gd name="connsiteX1" fmla="*/ 9068 w 82093"/>
                <a:gd name="connsiteY1" fmla="*/ 0 h 434975"/>
                <a:gd name="connsiteX0" fmla="*/ 88845 w 88845"/>
                <a:gd name="connsiteY0" fmla="*/ 441325 h 441325"/>
                <a:gd name="connsiteX1" fmla="*/ 6295 w 88845"/>
                <a:gd name="connsiteY1" fmla="*/ 0 h 441325"/>
                <a:gd name="connsiteX0" fmla="*/ 21490 w 259615"/>
                <a:gd name="connsiteY0" fmla="*/ 800100 h 800100"/>
                <a:gd name="connsiteX1" fmla="*/ 259615 w 259615"/>
                <a:gd name="connsiteY1" fmla="*/ 0 h 800100"/>
                <a:gd name="connsiteX0" fmla="*/ 13908 w 477458"/>
                <a:gd name="connsiteY0" fmla="*/ 180975 h 180975"/>
                <a:gd name="connsiteX1" fmla="*/ 477458 w 477458"/>
                <a:gd name="connsiteY1" fmla="*/ 0 h 180975"/>
                <a:gd name="connsiteX0" fmla="*/ 0 w 463550"/>
                <a:gd name="connsiteY0" fmla="*/ 180975 h 180975"/>
                <a:gd name="connsiteX1" fmla="*/ 463550 w 463550"/>
                <a:gd name="connsiteY1" fmla="*/ 0 h 180975"/>
                <a:gd name="connsiteX0" fmla="*/ 0 w 463550"/>
                <a:gd name="connsiteY0" fmla="*/ 193675 h 193675"/>
                <a:gd name="connsiteX1" fmla="*/ 463550 w 463550"/>
                <a:gd name="connsiteY1" fmla="*/ 0 h 193675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11175"/>
                <a:gd name="connsiteY0" fmla="*/ 139700 h 139700"/>
                <a:gd name="connsiteX1" fmla="*/ 511175 w 511175"/>
                <a:gd name="connsiteY1" fmla="*/ 0 h 139700"/>
                <a:gd name="connsiteX0" fmla="*/ 0 w 542925"/>
                <a:gd name="connsiteY0" fmla="*/ 152400 h 152400"/>
                <a:gd name="connsiteX1" fmla="*/ 542925 w 542925"/>
                <a:gd name="connsiteY1" fmla="*/ 0 h 152400"/>
                <a:gd name="connsiteX0" fmla="*/ 0 w 790575"/>
                <a:gd name="connsiteY0" fmla="*/ 5792 h 595447"/>
                <a:gd name="connsiteX1" fmla="*/ 790575 w 790575"/>
                <a:gd name="connsiteY1" fmla="*/ 589992 h 595447"/>
                <a:gd name="connsiteX0" fmla="*/ 0 w 234950"/>
                <a:gd name="connsiteY0" fmla="*/ 11889 h 204085"/>
                <a:gd name="connsiteX1" fmla="*/ 234950 w 234950"/>
                <a:gd name="connsiteY1" fmla="*/ 192864 h 204085"/>
                <a:gd name="connsiteX0" fmla="*/ 0 w 234950"/>
                <a:gd name="connsiteY0" fmla="*/ 0 h 198577"/>
                <a:gd name="connsiteX1" fmla="*/ 234950 w 234950"/>
                <a:gd name="connsiteY1" fmla="*/ 180975 h 198577"/>
                <a:gd name="connsiteX0" fmla="*/ 0 w 219075"/>
                <a:gd name="connsiteY0" fmla="*/ 0 h 228336"/>
                <a:gd name="connsiteX1" fmla="*/ 219075 w 219075"/>
                <a:gd name="connsiteY1" fmla="*/ 212725 h 228336"/>
                <a:gd name="connsiteX0" fmla="*/ 0 w 219075"/>
                <a:gd name="connsiteY0" fmla="*/ 0 h 212725"/>
                <a:gd name="connsiteX1" fmla="*/ 219075 w 219075"/>
                <a:gd name="connsiteY1" fmla="*/ 212725 h 212725"/>
                <a:gd name="connsiteX0" fmla="*/ 0 w 247650"/>
                <a:gd name="connsiteY0" fmla="*/ 0 h 260350"/>
                <a:gd name="connsiteX1" fmla="*/ 247650 w 247650"/>
                <a:gd name="connsiteY1" fmla="*/ 260350 h 260350"/>
                <a:gd name="connsiteX0" fmla="*/ 0 w 228600"/>
                <a:gd name="connsiteY0" fmla="*/ 0 h 250825"/>
                <a:gd name="connsiteX1" fmla="*/ 228600 w 228600"/>
                <a:gd name="connsiteY1" fmla="*/ 250825 h 250825"/>
                <a:gd name="connsiteX0" fmla="*/ 269392 w 269976"/>
                <a:gd name="connsiteY0" fmla="*/ 0 h 298450"/>
                <a:gd name="connsiteX1" fmla="*/ 40792 w 269976"/>
                <a:gd name="connsiteY1" fmla="*/ 298450 h 298450"/>
                <a:gd name="connsiteX0" fmla="*/ 228600 w 229689"/>
                <a:gd name="connsiteY0" fmla="*/ 0 h 298450"/>
                <a:gd name="connsiteX1" fmla="*/ 0 w 229689"/>
                <a:gd name="connsiteY1" fmla="*/ 298450 h 298450"/>
                <a:gd name="connsiteX0" fmla="*/ 15875 w 26861"/>
                <a:gd name="connsiteY0" fmla="*/ 0 h 238125"/>
                <a:gd name="connsiteX1" fmla="*/ 0 w 26861"/>
                <a:gd name="connsiteY1" fmla="*/ 238125 h 238125"/>
                <a:gd name="connsiteX0" fmla="*/ 15875 w 20188"/>
                <a:gd name="connsiteY0" fmla="*/ 0 h 238125"/>
                <a:gd name="connsiteX1" fmla="*/ 0 w 20188"/>
                <a:gd name="connsiteY1" fmla="*/ 238125 h 238125"/>
                <a:gd name="connsiteX0" fmla="*/ 15875 w 15875"/>
                <a:gd name="connsiteY0" fmla="*/ 0 h 238125"/>
                <a:gd name="connsiteX1" fmla="*/ 0 w 15875"/>
                <a:gd name="connsiteY1" fmla="*/ 238125 h 238125"/>
                <a:gd name="connsiteX0" fmla="*/ 22221 w 22221"/>
                <a:gd name="connsiteY0" fmla="*/ 0 h 238125"/>
                <a:gd name="connsiteX1" fmla="*/ 6346 w 22221"/>
                <a:gd name="connsiteY1" fmla="*/ 238125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221" h="238125">
                  <a:moveTo>
                    <a:pt x="22221" y="0"/>
                  </a:moveTo>
                  <a:cubicBezTo>
                    <a:pt x="11902" y="74348"/>
                    <a:pt x="-11117" y="120121"/>
                    <a:pt x="6346" y="238125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prstDash val="sysDot"/>
              <a:headEnd type="none" w="med" len="med"/>
              <a:tailEnd type="arrow" w="med" len="med"/>
            </a:ln>
            <a:effectLst>
              <a:outerShdw blurRad="25400" dist="12700" dir="5400000" sx="115000" sy="115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Полілінія 14">
              <a:extLst>
                <a:ext uri="{FF2B5EF4-FFF2-40B4-BE49-F238E27FC236}">
                  <a16:creationId xmlns:a16="http://schemas.microsoft.com/office/drawing/2014/main" id="{69184A47-BB97-62A4-483B-322161F06D60}"/>
                </a:ext>
              </a:extLst>
            </p:cNvPr>
            <p:cNvSpPr/>
            <p:nvPr/>
          </p:nvSpPr>
          <p:spPr>
            <a:xfrm>
              <a:off x="10252019" y="4938126"/>
              <a:ext cx="215900" cy="40275"/>
            </a:xfrm>
            <a:custGeom>
              <a:avLst/>
              <a:gdLst>
                <a:gd name="connsiteX0" fmla="*/ 260350 w 260350"/>
                <a:gd name="connsiteY0" fmla="*/ 371475 h 371475"/>
                <a:gd name="connsiteX1" fmla="*/ 0 w 260350"/>
                <a:gd name="connsiteY1" fmla="*/ 0 h 371475"/>
                <a:gd name="connsiteX0" fmla="*/ 336550 w 336550"/>
                <a:gd name="connsiteY0" fmla="*/ 133350 h 133350"/>
                <a:gd name="connsiteX1" fmla="*/ 0 w 336550"/>
                <a:gd name="connsiteY1" fmla="*/ 0 h 1333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79375 w 79375"/>
                <a:gd name="connsiteY0" fmla="*/ 346075 h 346075"/>
                <a:gd name="connsiteX1" fmla="*/ 0 w 79375"/>
                <a:gd name="connsiteY1" fmla="*/ 0 h 346075"/>
                <a:gd name="connsiteX0" fmla="*/ 73025 w 73025"/>
                <a:gd name="connsiteY0" fmla="*/ 434975 h 434975"/>
                <a:gd name="connsiteX1" fmla="*/ 0 w 73025"/>
                <a:gd name="connsiteY1" fmla="*/ 0 h 434975"/>
                <a:gd name="connsiteX0" fmla="*/ 82093 w 82093"/>
                <a:gd name="connsiteY0" fmla="*/ 434975 h 434975"/>
                <a:gd name="connsiteX1" fmla="*/ 9068 w 82093"/>
                <a:gd name="connsiteY1" fmla="*/ 0 h 434975"/>
                <a:gd name="connsiteX0" fmla="*/ 88845 w 88845"/>
                <a:gd name="connsiteY0" fmla="*/ 441325 h 441325"/>
                <a:gd name="connsiteX1" fmla="*/ 6295 w 88845"/>
                <a:gd name="connsiteY1" fmla="*/ 0 h 441325"/>
                <a:gd name="connsiteX0" fmla="*/ 21490 w 259615"/>
                <a:gd name="connsiteY0" fmla="*/ 800100 h 800100"/>
                <a:gd name="connsiteX1" fmla="*/ 259615 w 259615"/>
                <a:gd name="connsiteY1" fmla="*/ 0 h 800100"/>
                <a:gd name="connsiteX0" fmla="*/ 13908 w 477458"/>
                <a:gd name="connsiteY0" fmla="*/ 180975 h 180975"/>
                <a:gd name="connsiteX1" fmla="*/ 477458 w 477458"/>
                <a:gd name="connsiteY1" fmla="*/ 0 h 180975"/>
                <a:gd name="connsiteX0" fmla="*/ 0 w 463550"/>
                <a:gd name="connsiteY0" fmla="*/ 180975 h 180975"/>
                <a:gd name="connsiteX1" fmla="*/ 463550 w 463550"/>
                <a:gd name="connsiteY1" fmla="*/ 0 h 180975"/>
                <a:gd name="connsiteX0" fmla="*/ 0 w 463550"/>
                <a:gd name="connsiteY0" fmla="*/ 193675 h 193675"/>
                <a:gd name="connsiteX1" fmla="*/ 463550 w 463550"/>
                <a:gd name="connsiteY1" fmla="*/ 0 h 193675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11175"/>
                <a:gd name="connsiteY0" fmla="*/ 139700 h 139700"/>
                <a:gd name="connsiteX1" fmla="*/ 511175 w 511175"/>
                <a:gd name="connsiteY1" fmla="*/ 0 h 139700"/>
                <a:gd name="connsiteX0" fmla="*/ 0 w 542925"/>
                <a:gd name="connsiteY0" fmla="*/ 152400 h 152400"/>
                <a:gd name="connsiteX1" fmla="*/ 542925 w 542925"/>
                <a:gd name="connsiteY1" fmla="*/ 0 h 152400"/>
                <a:gd name="connsiteX0" fmla="*/ 0 w 790575"/>
                <a:gd name="connsiteY0" fmla="*/ 5792 h 595447"/>
                <a:gd name="connsiteX1" fmla="*/ 790575 w 790575"/>
                <a:gd name="connsiteY1" fmla="*/ 589992 h 595447"/>
                <a:gd name="connsiteX0" fmla="*/ 0 w 234950"/>
                <a:gd name="connsiteY0" fmla="*/ 11889 h 204085"/>
                <a:gd name="connsiteX1" fmla="*/ 234950 w 234950"/>
                <a:gd name="connsiteY1" fmla="*/ 192864 h 204085"/>
                <a:gd name="connsiteX0" fmla="*/ 0 w 234950"/>
                <a:gd name="connsiteY0" fmla="*/ 0 h 198577"/>
                <a:gd name="connsiteX1" fmla="*/ 234950 w 234950"/>
                <a:gd name="connsiteY1" fmla="*/ 180975 h 198577"/>
                <a:gd name="connsiteX0" fmla="*/ 0 w 219075"/>
                <a:gd name="connsiteY0" fmla="*/ 0 h 228336"/>
                <a:gd name="connsiteX1" fmla="*/ 219075 w 219075"/>
                <a:gd name="connsiteY1" fmla="*/ 212725 h 228336"/>
                <a:gd name="connsiteX0" fmla="*/ 0 w 219075"/>
                <a:gd name="connsiteY0" fmla="*/ 0 h 212725"/>
                <a:gd name="connsiteX1" fmla="*/ 219075 w 219075"/>
                <a:gd name="connsiteY1" fmla="*/ 212725 h 212725"/>
                <a:gd name="connsiteX0" fmla="*/ 0 w 247650"/>
                <a:gd name="connsiteY0" fmla="*/ 0 h 260350"/>
                <a:gd name="connsiteX1" fmla="*/ 247650 w 247650"/>
                <a:gd name="connsiteY1" fmla="*/ 260350 h 260350"/>
                <a:gd name="connsiteX0" fmla="*/ 0 w 228600"/>
                <a:gd name="connsiteY0" fmla="*/ 0 h 250825"/>
                <a:gd name="connsiteX1" fmla="*/ 228600 w 228600"/>
                <a:gd name="connsiteY1" fmla="*/ 250825 h 250825"/>
                <a:gd name="connsiteX0" fmla="*/ 0 w 393700"/>
                <a:gd name="connsiteY0" fmla="*/ 0 h 34925"/>
                <a:gd name="connsiteX1" fmla="*/ 393700 w 393700"/>
                <a:gd name="connsiteY1" fmla="*/ 34925 h 34925"/>
                <a:gd name="connsiteX0" fmla="*/ 0 w 215900"/>
                <a:gd name="connsiteY0" fmla="*/ 39991 h 59385"/>
                <a:gd name="connsiteX1" fmla="*/ 215900 w 215900"/>
                <a:gd name="connsiteY1" fmla="*/ 5066 h 59385"/>
                <a:gd name="connsiteX0" fmla="*/ 0 w 215900"/>
                <a:gd name="connsiteY0" fmla="*/ 46950 h 46950"/>
                <a:gd name="connsiteX1" fmla="*/ 215900 w 215900"/>
                <a:gd name="connsiteY1" fmla="*/ 12025 h 46950"/>
                <a:gd name="connsiteX0" fmla="*/ 0 w 215900"/>
                <a:gd name="connsiteY0" fmla="*/ 40275 h 40275"/>
                <a:gd name="connsiteX1" fmla="*/ 215900 w 215900"/>
                <a:gd name="connsiteY1" fmla="*/ 5350 h 4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5900" h="40275">
                  <a:moveTo>
                    <a:pt x="0" y="40275"/>
                  </a:moveTo>
                  <a:cubicBezTo>
                    <a:pt x="72231" y="13023"/>
                    <a:pt x="109537" y="-11054"/>
                    <a:pt x="215900" y="5350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prstDash val="sysDot"/>
              <a:headEnd type="none" w="med" len="med"/>
              <a:tailEnd type="arrow" w="med" len="med"/>
            </a:ln>
            <a:effectLst>
              <a:outerShdw blurRad="25400" dist="12700" dir="5400000" sx="115000" sy="115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олілінія 15">
              <a:extLst>
                <a:ext uri="{FF2B5EF4-FFF2-40B4-BE49-F238E27FC236}">
                  <a16:creationId xmlns:a16="http://schemas.microsoft.com/office/drawing/2014/main" id="{7F023EDC-EC92-EFD1-2326-577E558EEE80}"/>
                </a:ext>
              </a:extLst>
            </p:cNvPr>
            <p:cNvSpPr/>
            <p:nvPr/>
          </p:nvSpPr>
          <p:spPr>
            <a:xfrm>
              <a:off x="10502842" y="4969876"/>
              <a:ext cx="85725" cy="155575"/>
            </a:xfrm>
            <a:custGeom>
              <a:avLst/>
              <a:gdLst>
                <a:gd name="connsiteX0" fmla="*/ 260350 w 260350"/>
                <a:gd name="connsiteY0" fmla="*/ 371475 h 371475"/>
                <a:gd name="connsiteX1" fmla="*/ 0 w 260350"/>
                <a:gd name="connsiteY1" fmla="*/ 0 h 371475"/>
                <a:gd name="connsiteX0" fmla="*/ 336550 w 336550"/>
                <a:gd name="connsiteY0" fmla="*/ 133350 h 133350"/>
                <a:gd name="connsiteX1" fmla="*/ 0 w 336550"/>
                <a:gd name="connsiteY1" fmla="*/ 0 h 1333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79375 w 79375"/>
                <a:gd name="connsiteY0" fmla="*/ 346075 h 346075"/>
                <a:gd name="connsiteX1" fmla="*/ 0 w 79375"/>
                <a:gd name="connsiteY1" fmla="*/ 0 h 346075"/>
                <a:gd name="connsiteX0" fmla="*/ 73025 w 73025"/>
                <a:gd name="connsiteY0" fmla="*/ 434975 h 434975"/>
                <a:gd name="connsiteX1" fmla="*/ 0 w 73025"/>
                <a:gd name="connsiteY1" fmla="*/ 0 h 434975"/>
                <a:gd name="connsiteX0" fmla="*/ 82093 w 82093"/>
                <a:gd name="connsiteY0" fmla="*/ 434975 h 434975"/>
                <a:gd name="connsiteX1" fmla="*/ 9068 w 82093"/>
                <a:gd name="connsiteY1" fmla="*/ 0 h 434975"/>
                <a:gd name="connsiteX0" fmla="*/ 88845 w 88845"/>
                <a:gd name="connsiteY0" fmla="*/ 441325 h 441325"/>
                <a:gd name="connsiteX1" fmla="*/ 6295 w 88845"/>
                <a:gd name="connsiteY1" fmla="*/ 0 h 441325"/>
                <a:gd name="connsiteX0" fmla="*/ 21490 w 259615"/>
                <a:gd name="connsiteY0" fmla="*/ 800100 h 800100"/>
                <a:gd name="connsiteX1" fmla="*/ 259615 w 259615"/>
                <a:gd name="connsiteY1" fmla="*/ 0 h 800100"/>
                <a:gd name="connsiteX0" fmla="*/ 13908 w 477458"/>
                <a:gd name="connsiteY0" fmla="*/ 180975 h 180975"/>
                <a:gd name="connsiteX1" fmla="*/ 477458 w 477458"/>
                <a:gd name="connsiteY1" fmla="*/ 0 h 180975"/>
                <a:gd name="connsiteX0" fmla="*/ 0 w 463550"/>
                <a:gd name="connsiteY0" fmla="*/ 180975 h 180975"/>
                <a:gd name="connsiteX1" fmla="*/ 463550 w 463550"/>
                <a:gd name="connsiteY1" fmla="*/ 0 h 180975"/>
                <a:gd name="connsiteX0" fmla="*/ 0 w 463550"/>
                <a:gd name="connsiteY0" fmla="*/ 193675 h 193675"/>
                <a:gd name="connsiteX1" fmla="*/ 463550 w 463550"/>
                <a:gd name="connsiteY1" fmla="*/ 0 h 193675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11175"/>
                <a:gd name="connsiteY0" fmla="*/ 139700 h 139700"/>
                <a:gd name="connsiteX1" fmla="*/ 511175 w 511175"/>
                <a:gd name="connsiteY1" fmla="*/ 0 h 139700"/>
                <a:gd name="connsiteX0" fmla="*/ 0 w 542925"/>
                <a:gd name="connsiteY0" fmla="*/ 152400 h 152400"/>
                <a:gd name="connsiteX1" fmla="*/ 542925 w 542925"/>
                <a:gd name="connsiteY1" fmla="*/ 0 h 152400"/>
                <a:gd name="connsiteX0" fmla="*/ 0 w 790575"/>
                <a:gd name="connsiteY0" fmla="*/ 5792 h 595447"/>
                <a:gd name="connsiteX1" fmla="*/ 790575 w 790575"/>
                <a:gd name="connsiteY1" fmla="*/ 589992 h 595447"/>
                <a:gd name="connsiteX0" fmla="*/ 0 w 234950"/>
                <a:gd name="connsiteY0" fmla="*/ 11889 h 204085"/>
                <a:gd name="connsiteX1" fmla="*/ 234950 w 234950"/>
                <a:gd name="connsiteY1" fmla="*/ 192864 h 204085"/>
                <a:gd name="connsiteX0" fmla="*/ 0 w 234950"/>
                <a:gd name="connsiteY0" fmla="*/ 0 h 198577"/>
                <a:gd name="connsiteX1" fmla="*/ 234950 w 234950"/>
                <a:gd name="connsiteY1" fmla="*/ 180975 h 198577"/>
                <a:gd name="connsiteX0" fmla="*/ 0 w 219075"/>
                <a:gd name="connsiteY0" fmla="*/ 0 h 228336"/>
                <a:gd name="connsiteX1" fmla="*/ 219075 w 219075"/>
                <a:gd name="connsiteY1" fmla="*/ 212725 h 228336"/>
                <a:gd name="connsiteX0" fmla="*/ 0 w 219075"/>
                <a:gd name="connsiteY0" fmla="*/ 0 h 212725"/>
                <a:gd name="connsiteX1" fmla="*/ 219075 w 219075"/>
                <a:gd name="connsiteY1" fmla="*/ 212725 h 212725"/>
                <a:gd name="connsiteX0" fmla="*/ 0 w 247650"/>
                <a:gd name="connsiteY0" fmla="*/ 0 h 260350"/>
                <a:gd name="connsiteX1" fmla="*/ 247650 w 247650"/>
                <a:gd name="connsiteY1" fmla="*/ 260350 h 260350"/>
                <a:gd name="connsiteX0" fmla="*/ 0 w 228600"/>
                <a:gd name="connsiteY0" fmla="*/ 0 h 250825"/>
                <a:gd name="connsiteX1" fmla="*/ 228600 w 228600"/>
                <a:gd name="connsiteY1" fmla="*/ 250825 h 250825"/>
                <a:gd name="connsiteX0" fmla="*/ 0 w 393700"/>
                <a:gd name="connsiteY0" fmla="*/ 0 h 34925"/>
                <a:gd name="connsiteX1" fmla="*/ 393700 w 393700"/>
                <a:gd name="connsiteY1" fmla="*/ 34925 h 34925"/>
                <a:gd name="connsiteX0" fmla="*/ 0 w 215900"/>
                <a:gd name="connsiteY0" fmla="*/ 39991 h 59385"/>
                <a:gd name="connsiteX1" fmla="*/ 215900 w 215900"/>
                <a:gd name="connsiteY1" fmla="*/ 5066 h 59385"/>
                <a:gd name="connsiteX0" fmla="*/ 0 w 215900"/>
                <a:gd name="connsiteY0" fmla="*/ 46950 h 46950"/>
                <a:gd name="connsiteX1" fmla="*/ 215900 w 215900"/>
                <a:gd name="connsiteY1" fmla="*/ 12025 h 46950"/>
                <a:gd name="connsiteX0" fmla="*/ 0 w 215900"/>
                <a:gd name="connsiteY0" fmla="*/ 40275 h 40275"/>
                <a:gd name="connsiteX1" fmla="*/ 215900 w 215900"/>
                <a:gd name="connsiteY1" fmla="*/ 5350 h 40275"/>
                <a:gd name="connsiteX0" fmla="*/ 0 w 295275"/>
                <a:gd name="connsiteY0" fmla="*/ 3008 h 158583"/>
                <a:gd name="connsiteX1" fmla="*/ 295275 w 295275"/>
                <a:gd name="connsiteY1" fmla="*/ 158583 h 158583"/>
                <a:gd name="connsiteX0" fmla="*/ 0 w 63500"/>
                <a:gd name="connsiteY0" fmla="*/ 2910 h 164835"/>
                <a:gd name="connsiteX1" fmla="*/ 63500 w 63500"/>
                <a:gd name="connsiteY1" fmla="*/ 164835 h 164835"/>
                <a:gd name="connsiteX0" fmla="*/ 0 w 63500"/>
                <a:gd name="connsiteY0" fmla="*/ 3599 h 165524"/>
                <a:gd name="connsiteX1" fmla="*/ 63500 w 63500"/>
                <a:gd name="connsiteY1" fmla="*/ 165524 h 165524"/>
                <a:gd name="connsiteX0" fmla="*/ 0 w 63500"/>
                <a:gd name="connsiteY0" fmla="*/ 0 h 161925"/>
                <a:gd name="connsiteX1" fmla="*/ 63500 w 63500"/>
                <a:gd name="connsiteY1" fmla="*/ 161925 h 161925"/>
                <a:gd name="connsiteX0" fmla="*/ 0 w 95250"/>
                <a:gd name="connsiteY0" fmla="*/ 0 h 142875"/>
                <a:gd name="connsiteX1" fmla="*/ 95250 w 95250"/>
                <a:gd name="connsiteY1" fmla="*/ 142875 h 142875"/>
                <a:gd name="connsiteX0" fmla="*/ 0 w 85725"/>
                <a:gd name="connsiteY0" fmla="*/ 0 h 155575"/>
                <a:gd name="connsiteX1" fmla="*/ 85725 w 85725"/>
                <a:gd name="connsiteY1" fmla="*/ 15557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155575">
                  <a:moveTo>
                    <a:pt x="0" y="0"/>
                  </a:moveTo>
                  <a:cubicBezTo>
                    <a:pt x="46831" y="48948"/>
                    <a:pt x="65087" y="101071"/>
                    <a:pt x="85725" y="155575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prstDash val="sysDot"/>
              <a:headEnd type="none" w="med" len="med"/>
              <a:tailEnd type="arrow" w="med" len="med"/>
            </a:ln>
            <a:effectLst>
              <a:outerShdw blurRad="25400" dist="12700" dir="5400000" sx="115000" sy="115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3" name="Полілінія 16">
              <a:extLst>
                <a:ext uri="{FF2B5EF4-FFF2-40B4-BE49-F238E27FC236}">
                  <a16:creationId xmlns:a16="http://schemas.microsoft.com/office/drawing/2014/main" id="{C1F3AE60-4D2B-6870-0BB8-971E47F33A19}"/>
                </a:ext>
              </a:extLst>
            </p:cNvPr>
            <p:cNvSpPr/>
            <p:nvPr/>
          </p:nvSpPr>
          <p:spPr>
            <a:xfrm>
              <a:off x="10645716" y="5192127"/>
              <a:ext cx="552450" cy="45552"/>
            </a:xfrm>
            <a:custGeom>
              <a:avLst/>
              <a:gdLst>
                <a:gd name="connsiteX0" fmla="*/ 260350 w 260350"/>
                <a:gd name="connsiteY0" fmla="*/ 371475 h 371475"/>
                <a:gd name="connsiteX1" fmla="*/ 0 w 260350"/>
                <a:gd name="connsiteY1" fmla="*/ 0 h 371475"/>
                <a:gd name="connsiteX0" fmla="*/ 336550 w 336550"/>
                <a:gd name="connsiteY0" fmla="*/ 133350 h 133350"/>
                <a:gd name="connsiteX1" fmla="*/ 0 w 336550"/>
                <a:gd name="connsiteY1" fmla="*/ 0 h 1333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79375 w 79375"/>
                <a:gd name="connsiteY0" fmla="*/ 346075 h 346075"/>
                <a:gd name="connsiteX1" fmla="*/ 0 w 79375"/>
                <a:gd name="connsiteY1" fmla="*/ 0 h 346075"/>
                <a:gd name="connsiteX0" fmla="*/ 73025 w 73025"/>
                <a:gd name="connsiteY0" fmla="*/ 434975 h 434975"/>
                <a:gd name="connsiteX1" fmla="*/ 0 w 73025"/>
                <a:gd name="connsiteY1" fmla="*/ 0 h 434975"/>
                <a:gd name="connsiteX0" fmla="*/ 82093 w 82093"/>
                <a:gd name="connsiteY0" fmla="*/ 434975 h 434975"/>
                <a:gd name="connsiteX1" fmla="*/ 9068 w 82093"/>
                <a:gd name="connsiteY1" fmla="*/ 0 h 434975"/>
                <a:gd name="connsiteX0" fmla="*/ 88845 w 88845"/>
                <a:gd name="connsiteY0" fmla="*/ 441325 h 441325"/>
                <a:gd name="connsiteX1" fmla="*/ 6295 w 88845"/>
                <a:gd name="connsiteY1" fmla="*/ 0 h 441325"/>
                <a:gd name="connsiteX0" fmla="*/ 21490 w 259615"/>
                <a:gd name="connsiteY0" fmla="*/ 800100 h 800100"/>
                <a:gd name="connsiteX1" fmla="*/ 259615 w 259615"/>
                <a:gd name="connsiteY1" fmla="*/ 0 h 800100"/>
                <a:gd name="connsiteX0" fmla="*/ 13908 w 477458"/>
                <a:gd name="connsiteY0" fmla="*/ 180975 h 180975"/>
                <a:gd name="connsiteX1" fmla="*/ 477458 w 477458"/>
                <a:gd name="connsiteY1" fmla="*/ 0 h 180975"/>
                <a:gd name="connsiteX0" fmla="*/ 0 w 463550"/>
                <a:gd name="connsiteY0" fmla="*/ 180975 h 180975"/>
                <a:gd name="connsiteX1" fmla="*/ 463550 w 463550"/>
                <a:gd name="connsiteY1" fmla="*/ 0 h 180975"/>
                <a:gd name="connsiteX0" fmla="*/ 0 w 463550"/>
                <a:gd name="connsiteY0" fmla="*/ 193675 h 193675"/>
                <a:gd name="connsiteX1" fmla="*/ 463550 w 463550"/>
                <a:gd name="connsiteY1" fmla="*/ 0 h 193675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11175"/>
                <a:gd name="connsiteY0" fmla="*/ 139700 h 139700"/>
                <a:gd name="connsiteX1" fmla="*/ 511175 w 511175"/>
                <a:gd name="connsiteY1" fmla="*/ 0 h 139700"/>
                <a:gd name="connsiteX0" fmla="*/ 0 w 542925"/>
                <a:gd name="connsiteY0" fmla="*/ 152400 h 152400"/>
                <a:gd name="connsiteX1" fmla="*/ 542925 w 542925"/>
                <a:gd name="connsiteY1" fmla="*/ 0 h 152400"/>
                <a:gd name="connsiteX0" fmla="*/ 0 w 790575"/>
                <a:gd name="connsiteY0" fmla="*/ 5792 h 595447"/>
                <a:gd name="connsiteX1" fmla="*/ 790575 w 790575"/>
                <a:gd name="connsiteY1" fmla="*/ 589992 h 595447"/>
                <a:gd name="connsiteX0" fmla="*/ 0 w 234950"/>
                <a:gd name="connsiteY0" fmla="*/ 11889 h 204085"/>
                <a:gd name="connsiteX1" fmla="*/ 234950 w 234950"/>
                <a:gd name="connsiteY1" fmla="*/ 192864 h 204085"/>
                <a:gd name="connsiteX0" fmla="*/ 0 w 234950"/>
                <a:gd name="connsiteY0" fmla="*/ 0 h 198577"/>
                <a:gd name="connsiteX1" fmla="*/ 234950 w 234950"/>
                <a:gd name="connsiteY1" fmla="*/ 180975 h 198577"/>
                <a:gd name="connsiteX0" fmla="*/ 0 w 219075"/>
                <a:gd name="connsiteY0" fmla="*/ 0 h 228336"/>
                <a:gd name="connsiteX1" fmla="*/ 219075 w 219075"/>
                <a:gd name="connsiteY1" fmla="*/ 212725 h 228336"/>
                <a:gd name="connsiteX0" fmla="*/ 0 w 219075"/>
                <a:gd name="connsiteY0" fmla="*/ 0 h 212725"/>
                <a:gd name="connsiteX1" fmla="*/ 219075 w 219075"/>
                <a:gd name="connsiteY1" fmla="*/ 212725 h 212725"/>
                <a:gd name="connsiteX0" fmla="*/ 0 w 247650"/>
                <a:gd name="connsiteY0" fmla="*/ 0 h 260350"/>
                <a:gd name="connsiteX1" fmla="*/ 247650 w 247650"/>
                <a:gd name="connsiteY1" fmla="*/ 260350 h 260350"/>
                <a:gd name="connsiteX0" fmla="*/ 0 w 228600"/>
                <a:gd name="connsiteY0" fmla="*/ 0 h 250825"/>
                <a:gd name="connsiteX1" fmla="*/ 228600 w 228600"/>
                <a:gd name="connsiteY1" fmla="*/ 250825 h 250825"/>
                <a:gd name="connsiteX0" fmla="*/ 0 w 393700"/>
                <a:gd name="connsiteY0" fmla="*/ 0 h 34925"/>
                <a:gd name="connsiteX1" fmla="*/ 393700 w 393700"/>
                <a:gd name="connsiteY1" fmla="*/ 34925 h 34925"/>
                <a:gd name="connsiteX0" fmla="*/ 0 w 215900"/>
                <a:gd name="connsiteY0" fmla="*/ 39991 h 59385"/>
                <a:gd name="connsiteX1" fmla="*/ 215900 w 215900"/>
                <a:gd name="connsiteY1" fmla="*/ 5066 h 59385"/>
                <a:gd name="connsiteX0" fmla="*/ 0 w 215900"/>
                <a:gd name="connsiteY0" fmla="*/ 46950 h 46950"/>
                <a:gd name="connsiteX1" fmla="*/ 215900 w 215900"/>
                <a:gd name="connsiteY1" fmla="*/ 12025 h 46950"/>
                <a:gd name="connsiteX0" fmla="*/ 0 w 215900"/>
                <a:gd name="connsiteY0" fmla="*/ 40275 h 40275"/>
                <a:gd name="connsiteX1" fmla="*/ 215900 w 215900"/>
                <a:gd name="connsiteY1" fmla="*/ 5350 h 40275"/>
                <a:gd name="connsiteX0" fmla="*/ 0 w 295275"/>
                <a:gd name="connsiteY0" fmla="*/ 3008 h 158583"/>
                <a:gd name="connsiteX1" fmla="*/ 295275 w 295275"/>
                <a:gd name="connsiteY1" fmla="*/ 158583 h 158583"/>
                <a:gd name="connsiteX0" fmla="*/ 0 w 63500"/>
                <a:gd name="connsiteY0" fmla="*/ 2910 h 164835"/>
                <a:gd name="connsiteX1" fmla="*/ 63500 w 63500"/>
                <a:gd name="connsiteY1" fmla="*/ 164835 h 164835"/>
                <a:gd name="connsiteX0" fmla="*/ 0 w 63500"/>
                <a:gd name="connsiteY0" fmla="*/ 3599 h 165524"/>
                <a:gd name="connsiteX1" fmla="*/ 63500 w 63500"/>
                <a:gd name="connsiteY1" fmla="*/ 165524 h 165524"/>
                <a:gd name="connsiteX0" fmla="*/ 0 w 63500"/>
                <a:gd name="connsiteY0" fmla="*/ 0 h 161925"/>
                <a:gd name="connsiteX1" fmla="*/ 63500 w 63500"/>
                <a:gd name="connsiteY1" fmla="*/ 161925 h 161925"/>
                <a:gd name="connsiteX0" fmla="*/ 0 w 95250"/>
                <a:gd name="connsiteY0" fmla="*/ 0 h 142875"/>
                <a:gd name="connsiteX1" fmla="*/ 95250 w 95250"/>
                <a:gd name="connsiteY1" fmla="*/ 142875 h 142875"/>
                <a:gd name="connsiteX0" fmla="*/ 0 w 85725"/>
                <a:gd name="connsiteY0" fmla="*/ 0 h 155575"/>
                <a:gd name="connsiteX1" fmla="*/ 85725 w 85725"/>
                <a:gd name="connsiteY1" fmla="*/ 155575 h 155575"/>
                <a:gd name="connsiteX0" fmla="*/ 0 w 193675"/>
                <a:gd name="connsiteY0" fmla="*/ 47868 h 58543"/>
                <a:gd name="connsiteX1" fmla="*/ 193675 w 193675"/>
                <a:gd name="connsiteY1" fmla="*/ 12943 h 58543"/>
                <a:gd name="connsiteX0" fmla="*/ 0 w 571500"/>
                <a:gd name="connsiteY0" fmla="*/ 0 h 107950"/>
                <a:gd name="connsiteX1" fmla="*/ 571500 w 571500"/>
                <a:gd name="connsiteY1" fmla="*/ 107950 h 107950"/>
                <a:gd name="connsiteX0" fmla="*/ 0 w 571500"/>
                <a:gd name="connsiteY0" fmla="*/ 0 h 107950"/>
                <a:gd name="connsiteX1" fmla="*/ 571500 w 571500"/>
                <a:gd name="connsiteY1" fmla="*/ 107950 h 107950"/>
                <a:gd name="connsiteX0" fmla="*/ 0 w 552450"/>
                <a:gd name="connsiteY0" fmla="*/ 0 h 31750"/>
                <a:gd name="connsiteX1" fmla="*/ 552450 w 552450"/>
                <a:gd name="connsiteY1" fmla="*/ 31750 h 31750"/>
                <a:gd name="connsiteX0" fmla="*/ 0 w 552450"/>
                <a:gd name="connsiteY0" fmla="*/ 0 h 45552"/>
                <a:gd name="connsiteX1" fmla="*/ 552450 w 552450"/>
                <a:gd name="connsiteY1" fmla="*/ 31750 h 45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 h="45552">
                  <a:moveTo>
                    <a:pt x="0" y="0"/>
                  </a:moveTo>
                  <a:cubicBezTo>
                    <a:pt x="46831" y="48948"/>
                    <a:pt x="379412" y="56621"/>
                    <a:pt x="552450" y="31750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prstDash val="sysDot"/>
              <a:headEnd type="none" w="med" len="med"/>
              <a:tailEnd type="arrow" w="med" len="med"/>
            </a:ln>
            <a:effectLst>
              <a:outerShdw blurRad="25400" dist="12700" dir="5400000" sx="115000" sy="115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олілінія 17">
              <a:extLst>
                <a:ext uri="{FF2B5EF4-FFF2-40B4-BE49-F238E27FC236}">
                  <a16:creationId xmlns:a16="http://schemas.microsoft.com/office/drawing/2014/main" id="{7A2C66BF-B3CE-83CA-7F2A-5BDB1E3E764A}"/>
                </a:ext>
              </a:extLst>
            </p:cNvPr>
            <p:cNvSpPr/>
            <p:nvPr/>
          </p:nvSpPr>
          <p:spPr>
            <a:xfrm>
              <a:off x="11001316" y="4557128"/>
              <a:ext cx="224953" cy="647700"/>
            </a:xfrm>
            <a:custGeom>
              <a:avLst/>
              <a:gdLst>
                <a:gd name="connsiteX0" fmla="*/ 260350 w 260350"/>
                <a:gd name="connsiteY0" fmla="*/ 371475 h 371475"/>
                <a:gd name="connsiteX1" fmla="*/ 0 w 260350"/>
                <a:gd name="connsiteY1" fmla="*/ 0 h 371475"/>
                <a:gd name="connsiteX0" fmla="*/ 336550 w 336550"/>
                <a:gd name="connsiteY0" fmla="*/ 133350 h 133350"/>
                <a:gd name="connsiteX1" fmla="*/ 0 w 336550"/>
                <a:gd name="connsiteY1" fmla="*/ 0 h 1333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79375 w 79375"/>
                <a:gd name="connsiteY0" fmla="*/ 346075 h 346075"/>
                <a:gd name="connsiteX1" fmla="*/ 0 w 79375"/>
                <a:gd name="connsiteY1" fmla="*/ 0 h 346075"/>
                <a:gd name="connsiteX0" fmla="*/ 73025 w 73025"/>
                <a:gd name="connsiteY0" fmla="*/ 434975 h 434975"/>
                <a:gd name="connsiteX1" fmla="*/ 0 w 73025"/>
                <a:gd name="connsiteY1" fmla="*/ 0 h 434975"/>
                <a:gd name="connsiteX0" fmla="*/ 82093 w 82093"/>
                <a:gd name="connsiteY0" fmla="*/ 434975 h 434975"/>
                <a:gd name="connsiteX1" fmla="*/ 9068 w 82093"/>
                <a:gd name="connsiteY1" fmla="*/ 0 h 434975"/>
                <a:gd name="connsiteX0" fmla="*/ 88845 w 88845"/>
                <a:gd name="connsiteY0" fmla="*/ 441325 h 441325"/>
                <a:gd name="connsiteX1" fmla="*/ 6295 w 88845"/>
                <a:gd name="connsiteY1" fmla="*/ 0 h 441325"/>
                <a:gd name="connsiteX0" fmla="*/ 21490 w 259615"/>
                <a:gd name="connsiteY0" fmla="*/ 800100 h 800100"/>
                <a:gd name="connsiteX1" fmla="*/ 259615 w 259615"/>
                <a:gd name="connsiteY1" fmla="*/ 0 h 800100"/>
                <a:gd name="connsiteX0" fmla="*/ 13908 w 477458"/>
                <a:gd name="connsiteY0" fmla="*/ 180975 h 180975"/>
                <a:gd name="connsiteX1" fmla="*/ 477458 w 477458"/>
                <a:gd name="connsiteY1" fmla="*/ 0 h 180975"/>
                <a:gd name="connsiteX0" fmla="*/ 0 w 463550"/>
                <a:gd name="connsiteY0" fmla="*/ 180975 h 180975"/>
                <a:gd name="connsiteX1" fmla="*/ 463550 w 463550"/>
                <a:gd name="connsiteY1" fmla="*/ 0 h 180975"/>
                <a:gd name="connsiteX0" fmla="*/ 0 w 463550"/>
                <a:gd name="connsiteY0" fmla="*/ 193675 h 193675"/>
                <a:gd name="connsiteX1" fmla="*/ 463550 w 463550"/>
                <a:gd name="connsiteY1" fmla="*/ 0 h 193675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11175"/>
                <a:gd name="connsiteY0" fmla="*/ 139700 h 139700"/>
                <a:gd name="connsiteX1" fmla="*/ 511175 w 511175"/>
                <a:gd name="connsiteY1" fmla="*/ 0 h 139700"/>
                <a:gd name="connsiteX0" fmla="*/ 0 w 542925"/>
                <a:gd name="connsiteY0" fmla="*/ 152400 h 152400"/>
                <a:gd name="connsiteX1" fmla="*/ 542925 w 542925"/>
                <a:gd name="connsiteY1" fmla="*/ 0 h 152400"/>
                <a:gd name="connsiteX0" fmla="*/ 0 w 790575"/>
                <a:gd name="connsiteY0" fmla="*/ 5792 h 595447"/>
                <a:gd name="connsiteX1" fmla="*/ 790575 w 790575"/>
                <a:gd name="connsiteY1" fmla="*/ 589992 h 595447"/>
                <a:gd name="connsiteX0" fmla="*/ 0 w 234950"/>
                <a:gd name="connsiteY0" fmla="*/ 11889 h 204085"/>
                <a:gd name="connsiteX1" fmla="*/ 234950 w 234950"/>
                <a:gd name="connsiteY1" fmla="*/ 192864 h 204085"/>
                <a:gd name="connsiteX0" fmla="*/ 0 w 234950"/>
                <a:gd name="connsiteY0" fmla="*/ 0 h 198577"/>
                <a:gd name="connsiteX1" fmla="*/ 234950 w 234950"/>
                <a:gd name="connsiteY1" fmla="*/ 180975 h 198577"/>
                <a:gd name="connsiteX0" fmla="*/ 0 w 219075"/>
                <a:gd name="connsiteY0" fmla="*/ 0 h 228336"/>
                <a:gd name="connsiteX1" fmla="*/ 219075 w 219075"/>
                <a:gd name="connsiteY1" fmla="*/ 212725 h 228336"/>
                <a:gd name="connsiteX0" fmla="*/ 0 w 219075"/>
                <a:gd name="connsiteY0" fmla="*/ 0 h 212725"/>
                <a:gd name="connsiteX1" fmla="*/ 219075 w 219075"/>
                <a:gd name="connsiteY1" fmla="*/ 212725 h 212725"/>
                <a:gd name="connsiteX0" fmla="*/ 0 w 247650"/>
                <a:gd name="connsiteY0" fmla="*/ 0 h 260350"/>
                <a:gd name="connsiteX1" fmla="*/ 247650 w 247650"/>
                <a:gd name="connsiteY1" fmla="*/ 260350 h 260350"/>
                <a:gd name="connsiteX0" fmla="*/ 0 w 228600"/>
                <a:gd name="connsiteY0" fmla="*/ 0 h 250825"/>
                <a:gd name="connsiteX1" fmla="*/ 228600 w 228600"/>
                <a:gd name="connsiteY1" fmla="*/ 250825 h 250825"/>
                <a:gd name="connsiteX0" fmla="*/ 0 w 393700"/>
                <a:gd name="connsiteY0" fmla="*/ 0 h 34925"/>
                <a:gd name="connsiteX1" fmla="*/ 393700 w 393700"/>
                <a:gd name="connsiteY1" fmla="*/ 34925 h 34925"/>
                <a:gd name="connsiteX0" fmla="*/ 0 w 215900"/>
                <a:gd name="connsiteY0" fmla="*/ 39991 h 59385"/>
                <a:gd name="connsiteX1" fmla="*/ 215900 w 215900"/>
                <a:gd name="connsiteY1" fmla="*/ 5066 h 59385"/>
                <a:gd name="connsiteX0" fmla="*/ 0 w 215900"/>
                <a:gd name="connsiteY0" fmla="*/ 46950 h 46950"/>
                <a:gd name="connsiteX1" fmla="*/ 215900 w 215900"/>
                <a:gd name="connsiteY1" fmla="*/ 12025 h 46950"/>
                <a:gd name="connsiteX0" fmla="*/ 0 w 215900"/>
                <a:gd name="connsiteY0" fmla="*/ 40275 h 40275"/>
                <a:gd name="connsiteX1" fmla="*/ 215900 w 215900"/>
                <a:gd name="connsiteY1" fmla="*/ 5350 h 40275"/>
                <a:gd name="connsiteX0" fmla="*/ 0 w 295275"/>
                <a:gd name="connsiteY0" fmla="*/ 3008 h 158583"/>
                <a:gd name="connsiteX1" fmla="*/ 295275 w 295275"/>
                <a:gd name="connsiteY1" fmla="*/ 158583 h 158583"/>
                <a:gd name="connsiteX0" fmla="*/ 0 w 63500"/>
                <a:gd name="connsiteY0" fmla="*/ 2910 h 164835"/>
                <a:gd name="connsiteX1" fmla="*/ 63500 w 63500"/>
                <a:gd name="connsiteY1" fmla="*/ 164835 h 164835"/>
                <a:gd name="connsiteX0" fmla="*/ 0 w 63500"/>
                <a:gd name="connsiteY0" fmla="*/ 3599 h 165524"/>
                <a:gd name="connsiteX1" fmla="*/ 63500 w 63500"/>
                <a:gd name="connsiteY1" fmla="*/ 165524 h 165524"/>
                <a:gd name="connsiteX0" fmla="*/ 0 w 63500"/>
                <a:gd name="connsiteY0" fmla="*/ 0 h 161925"/>
                <a:gd name="connsiteX1" fmla="*/ 63500 w 63500"/>
                <a:gd name="connsiteY1" fmla="*/ 161925 h 161925"/>
                <a:gd name="connsiteX0" fmla="*/ 0 w 95250"/>
                <a:gd name="connsiteY0" fmla="*/ 0 h 142875"/>
                <a:gd name="connsiteX1" fmla="*/ 95250 w 95250"/>
                <a:gd name="connsiteY1" fmla="*/ 142875 h 142875"/>
                <a:gd name="connsiteX0" fmla="*/ 0 w 85725"/>
                <a:gd name="connsiteY0" fmla="*/ 0 h 155575"/>
                <a:gd name="connsiteX1" fmla="*/ 85725 w 85725"/>
                <a:gd name="connsiteY1" fmla="*/ 155575 h 155575"/>
                <a:gd name="connsiteX0" fmla="*/ 0 w 193675"/>
                <a:gd name="connsiteY0" fmla="*/ 47868 h 58543"/>
                <a:gd name="connsiteX1" fmla="*/ 193675 w 193675"/>
                <a:gd name="connsiteY1" fmla="*/ 12943 h 58543"/>
                <a:gd name="connsiteX0" fmla="*/ 0 w 571500"/>
                <a:gd name="connsiteY0" fmla="*/ 0 h 107950"/>
                <a:gd name="connsiteX1" fmla="*/ 571500 w 571500"/>
                <a:gd name="connsiteY1" fmla="*/ 107950 h 107950"/>
                <a:gd name="connsiteX0" fmla="*/ 0 w 571500"/>
                <a:gd name="connsiteY0" fmla="*/ 0 h 107950"/>
                <a:gd name="connsiteX1" fmla="*/ 571500 w 571500"/>
                <a:gd name="connsiteY1" fmla="*/ 107950 h 107950"/>
                <a:gd name="connsiteX0" fmla="*/ 0 w 552450"/>
                <a:gd name="connsiteY0" fmla="*/ 0 h 31750"/>
                <a:gd name="connsiteX1" fmla="*/ 552450 w 552450"/>
                <a:gd name="connsiteY1" fmla="*/ 31750 h 31750"/>
                <a:gd name="connsiteX0" fmla="*/ 0 w 552450"/>
                <a:gd name="connsiteY0" fmla="*/ 0 h 45552"/>
                <a:gd name="connsiteX1" fmla="*/ 552450 w 552450"/>
                <a:gd name="connsiteY1" fmla="*/ 31750 h 45552"/>
                <a:gd name="connsiteX0" fmla="*/ 0 w 212725"/>
                <a:gd name="connsiteY0" fmla="*/ 857250 h 859215"/>
                <a:gd name="connsiteX1" fmla="*/ 212725 w 212725"/>
                <a:gd name="connsiteY1" fmla="*/ 0 h 859215"/>
                <a:gd name="connsiteX0" fmla="*/ 236239 w 239963"/>
                <a:gd name="connsiteY0" fmla="*/ 647700 h 650249"/>
                <a:gd name="connsiteX1" fmla="*/ 42564 w 239963"/>
                <a:gd name="connsiteY1" fmla="*/ 0 h 650249"/>
                <a:gd name="connsiteX0" fmla="*/ 193675 w 210284"/>
                <a:gd name="connsiteY0" fmla="*/ 647700 h 650656"/>
                <a:gd name="connsiteX1" fmla="*/ 0 w 210284"/>
                <a:gd name="connsiteY1" fmla="*/ 0 h 650656"/>
                <a:gd name="connsiteX0" fmla="*/ 193675 w 224953"/>
                <a:gd name="connsiteY0" fmla="*/ 647700 h 647700"/>
                <a:gd name="connsiteX1" fmla="*/ 0 w 224953"/>
                <a:gd name="connsiteY1" fmla="*/ 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953" h="647700">
                  <a:moveTo>
                    <a:pt x="193675" y="647700"/>
                  </a:moveTo>
                  <a:cubicBezTo>
                    <a:pt x="275431" y="483923"/>
                    <a:pt x="192087" y="123296"/>
                    <a:pt x="0" y="0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prstDash val="sysDot"/>
              <a:headEnd type="none" w="med" len="med"/>
              <a:tailEnd type="arrow" w="med" len="med"/>
            </a:ln>
            <a:effectLst>
              <a:outerShdw blurRad="25400" dist="12700" dir="5400000" sx="115000" sy="115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5" name="Полілінія 18">
              <a:extLst>
                <a:ext uri="{FF2B5EF4-FFF2-40B4-BE49-F238E27FC236}">
                  <a16:creationId xmlns:a16="http://schemas.microsoft.com/office/drawing/2014/main" id="{4296DC3E-4080-B15D-A21C-DDEDD1CFF291}"/>
                </a:ext>
              </a:extLst>
            </p:cNvPr>
            <p:cNvSpPr/>
            <p:nvPr/>
          </p:nvSpPr>
          <p:spPr>
            <a:xfrm>
              <a:off x="11007667" y="4369804"/>
              <a:ext cx="666750" cy="177800"/>
            </a:xfrm>
            <a:custGeom>
              <a:avLst/>
              <a:gdLst>
                <a:gd name="connsiteX0" fmla="*/ 260350 w 260350"/>
                <a:gd name="connsiteY0" fmla="*/ 371475 h 371475"/>
                <a:gd name="connsiteX1" fmla="*/ 0 w 260350"/>
                <a:gd name="connsiteY1" fmla="*/ 0 h 371475"/>
                <a:gd name="connsiteX0" fmla="*/ 336550 w 336550"/>
                <a:gd name="connsiteY0" fmla="*/ 133350 h 133350"/>
                <a:gd name="connsiteX1" fmla="*/ 0 w 336550"/>
                <a:gd name="connsiteY1" fmla="*/ 0 h 1333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79375 w 79375"/>
                <a:gd name="connsiteY0" fmla="*/ 346075 h 346075"/>
                <a:gd name="connsiteX1" fmla="*/ 0 w 79375"/>
                <a:gd name="connsiteY1" fmla="*/ 0 h 346075"/>
                <a:gd name="connsiteX0" fmla="*/ 73025 w 73025"/>
                <a:gd name="connsiteY0" fmla="*/ 434975 h 434975"/>
                <a:gd name="connsiteX1" fmla="*/ 0 w 73025"/>
                <a:gd name="connsiteY1" fmla="*/ 0 h 434975"/>
                <a:gd name="connsiteX0" fmla="*/ 82093 w 82093"/>
                <a:gd name="connsiteY0" fmla="*/ 434975 h 434975"/>
                <a:gd name="connsiteX1" fmla="*/ 9068 w 82093"/>
                <a:gd name="connsiteY1" fmla="*/ 0 h 434975"/>
                <a:gd name="connsiteX0" fmla="*/ 88845 w 88845"/>
                <a:gd name="connsiteY0" fmla="*/ 441325 h 441325"/>
                <a:gd name="connsiteX1" fmla="*/ 6295 w 88845"/>
                <a:gd name="connsiteY1" fmla="*/ 0 h 441325"/>
                <a:gd name="connsiteX0" fmla="*/ 21490 w 259615"/>
                <a:gd name="connsiteY0" fmla="*/ 800100 h 800100"/>
                <a:gd name="connsiteX1" fmla="*/ 259615 w 259615"/>
                <a:gd name="connsiteY1" fmla="*/ 0 h 800100"/>
                <a:gd name="connsiteX0" fmla="*/ 13908 w 477458"/>
                <a:gd name="connsiteY0" fmla="*/ 180975 h 180975"/>
                <a:gd name="connsiteX1" fmla="*/ 477458 w 477458"/>
                <a:gd name="connsiteY1" fmla="*/ 0 h 180975"/>
                <a:gd name="connsiteX0" fmla="*/ 0 w 463550"/>
                <a:gd name="connsiteY0" fmla="*/ 180975 h 180975"/>
                <a:gd name="connsiteX1" fmla="*/ 463550 w 463550"/>
                <a:gd name="connsiteY1" fmla="*/ 0 h 180975"/>
                <a:gd name="connsiteX0" fmla="*/ 0 w 463550"/>
                <a:gd name="connsiteY0" fmla="*/ 193675 h 193675"/>
                <a:gd name="connsiteX1" fmla="*/ 463550 w 463550"/>
                <a:gd name="connsiteY1" fmla="*/ 0 h 193675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11175"/>
                <a:gd name="connsiteY0" fmla="*/ 139700 h 139700"/>
                <a:gd name="connsiteX1" fmla="*/ 511175 w 511175"/>
                <a:gd name="connsiteY1" fmla="*/ 0 h 139700"/>
                <a:gd name="connsiteX0" fmla="*/ 0 w 542925"/>
                <a:gd name="connsiteY0" fmla="*/ 152400 h 152400"/>
                <a:gd name="connsiteX1" fmla="*/ 542925 w 542925"/>
                <a:gd name="connsiteY1" fmla="*/ 0 h 152400"/>
                <a:gd name="connsiteX0" fmla="*/ 0 w 790575"/>
                <a:gd name="connsiteY0" fmla="*/ 5792 h 595447"/>
                <a:gd name="connsiteX1" fmla="*/ 790575 w 790575"/>
                <a:gd name="connsiteY1" fmla="*/ 589992 h 595447"/>
                <a:gd name="connsiteX0" fmla="*/ 0 w 234950"/>
                <a:gd name="connsiteY0" fmla="*/ 11889 h 204085"/>
                <a:gd name="connsiteX1" fmla="*/ 234950 w 234950"/>
                <a:gd name="connsiteY1" fmla="*/ 192864 h 204085"/>
                <a:gd name="connsiteX0" fmla="*/ 0 w 234950"/>
                <a:gd name="connsiteY0" fmla="*/ 0 h 198577"/>
                <a:gd name="connsiteX1" fmla="*/ 234950 w 234950"/>
                <a:gd name="connsiteY1" fmla="*/ 180975 h 198577"/>
                <a:gd name="connsiteX0" fmla="*/ 0 w 219075"/>
                <a:gd name="connsiteY0" fmla="*/ 0 h 228336"/>
                <a:gd name="connsiteX1" fmla="*/ 219075 w 219075"/>
                <a:gd name="connsiteY1" fmla="*/ 212725 h 228336"/>
                <a:gd name="connsiteX0" fmla="*/ 0 w 219075"/>
                <a:gd name="connsiteY0" fmla="*/ 0 h 212725"/>
                <a:gd name="connsiteX1" fmla="*/ 219075 w 219075"/>
                <a:gd name="connsiteY1" fmla="*/ 212725 h 212725"/>
                <a:gd name="connsiteX0" fmla="*/ 0 w 247650"/>
                <a:gd name="connsiteY0" fmla="*/ 0 h 260350"/>
                <a:gd name="connsiteX1" fmla="*/ 247650 w 247650"/>
                <a:gd name="connsiteY1" fmla="*/ 260350 h 260350"/>
                <a:gd name="connsiteX0" fmla="*/ 0 w 228600"/>
                <a:gd name="connsiteY0" fmla="*/ 0 h 250825"/>
                <a:gd name="connsiteX1" fmla="*/ 228600 w 228600"/>
                <a:gd name="connsiteY1" fmla="*/ 250825 h 250825"/>
                <a:gd name="connsiteX0" fmla="*/ 0 w 393700"/>
                <a:gd name="connsiteY0" fmla="*/ 0 h 34925"/>
                <a:gd name="connsiteX1" fmla="*/ 393700 w 393700"/>
                <a:gd name="connsiteY1" fmla="*/ 34925 h 34925"/>
                <a:gd name="connsiteX0" fmla="*/ 0 w 215900"/>
                <a:gd name="connsiteY0" fmla="*/ 39991 h 59385"/>
                <a:gd name="connsiteX1" fmla="*/ 215900 w 215900"/>
                <a:gd name="connsiteY1" fmla="*/ 5066 h 59385"/>
                <a:gd name="connsiteX0" fmla="*/ 0 w 215900"/>
                <a:gd name="connsiteY0" fmla="*/ 46950 h 46950"/>
                <a:gd name="connsiteX1" fmla="*/ 215900 w 215900"/>
                <a:gd name="connsiteY1" fmla="*/ 12025 h 46950"/>
                <a:gd name="connsiteX0" fmla="*/ 0 w 215900"/>
                <a:gd name="connsiteY0" fmla="*/ 40275 h 40275"/>
                <a:gd name="connsiteX1" fmla="*/ 215900 w 215900"/>
                <a:gd name="connsiteY1" fmla="*/ 5350 h 40275"/>
                <a:gd name="connsiteX0" fmla="*/ 0 w 295275"/>
                <a:gd name="connsiteY0" fmla="*/ 3008 h 158583"/>
                <a:gd name="connsiteX1" fmla="*/ 295275 w 295275"/>
                <a:gd name="connsiteY1" fmla="*/ 158583 h 158583"/>
                <a:gd name="connsiteX0" fmla="*/ 0 w 63500"/>
                <a:gd name="connsiteY0" fmla="*/ 2910 h 164835"/>
                <a:gd name="connsiteX1" fmla="*/ 63500 w 63500"/>
                <a:gd name="connsiteY1" fmla="*/ 164835 h 164835"/>
                <a:gd name="connsiteX0" fmla="*/ 0 w 63500"/>
                <a:gd name="connsiteY0" fmla="*/ 3599 h 165524"/>
                <a:gd name="connsiteX1" fmla="*/ 63500 w 63500"/>
                <a:gd name="connsiteY1" fmla="*/ 165524 h 165524"/>
                <a:gd name="connsiteX0" fmla="*/ 0 w 63500"/>
                <a:gd name="connsiteY0" fmla="*/ 0 h 161925"/>
                <a:gd name="connsiteX1" fmla="*/ 63500 w 63500"/>
                <a:gd name="connsiteY1" fmla="*/ 161925 h 161925"/>
                <a:gd name="connsiteX0" fmla="*/ 0 w 95250"/>
                <a:gd name="connsiteY0" fmla="*/ 0 h 142875"/>
                <a:gd name="connsiteX1" fmla="*/ 95250 w 95250"/>
                <a:gd name="connsiteY1" fmla="*/ 142875 h 142875"/>
                <a:gd name="connsiteX0" fmla="*/ 0 w 85725"/>
                <a:gd name="connsiteY0" fmla="*/ 0 h 155575"/>
                <a:gd name="connsiteX1" fmla="*/ 85725 w 85725"/>
                <a:gd name="connsiteY1" fmla="*/ 155575 h 155575"/>
                <a:gd name="connsiteX0" fmla="*/ 0 w 193675"/>
                <a:gd name="connsiteY0" fmla="*/ 47868 h 58543"/>
                <a:gd name="connsiteX1" fmla="*/ 193675 w 193675"/>
                <a:gd name="connsiteY1" fmla="*/ 12943 h 58543"/>
                <a:gd name="connsiteX0" fmla="*/ 0 w 571500"/>
                <a:gd name="connsiteY0" fmla="*/ 0 h 107950"/>
                <a:gd name="connsiteX1" fmla="*/ 571500 w 571500"/>
                <a:gd name="connsiteY1" fmla="*/ 107950 h 107950"/>
                <a:gd name="connsiteX0" fmla="*/ 0 w 571500"/>
                <a:gd name="connsiteY0" fmla="*/ 0 h 107950"/>
                <a:gd name="connsiteX1" fmla="*/ 571500 w 571500"/>
                <a:gd name="connsiteY1" fmla="*/ 107950 h 107950"/>
                <a:gd name="connsiteX0" fmla="*/ 0 w 552450"/>
                <a:gd name="connsiteY0" fmla="*/ 0 h 31750"/>
                <a:gd name="connsiteX1" fmla="*/ 552450 w 552450"/>
                <a:gd name="connsiteY1" fmla="*/ 31750 h 31750"/>
                <a:gd name="connsiteX0" fmla="*/ 0 w 552450"/>
                <a:gd name="connsiteY0" fmla="*/ 0 h 45552"/>
                <a:gd name="connsiteX1" fmla="*/ 552450 w 552450"/>
                <a:gd name="connsiteY1" fmla="*/ 31750 h 45552"/>
                <a:gd name="connsiteX0" fmla="*/ 0 w 212725"/>
                <a:gd name="connsiteY0" fmla="*/ 857250 h 859215"/>
                <a:gd name="connsiteX1" fmla="*/ 212725 w 212725"/>
                <a:gd name="connsiteY1" fmla="*/ 0 h 859215"/>
                <a:gd name="connsiteX0" fmla="*/ 236239 w 239963"/>
                <a:gd name="connsiteY0" fmla="*/ 647700 h 650249"/>
                <a:gd name="connsiteX1" fmla="*/ 42564 w 239963"/>
                <a:gd name="connsiteY1" fmla="*/ 0 h 650249"/>
                <a:gd name="connsiteX0" fmla="*/ 193675 w 210284"/>
                <a:gd name="connsiteY0" fmla="*/ 647700 h 650656"/>
                <a:gd name="connsiteX1" fmla="*/ 0 w 210284"/>
                <a:gd name="connsiteY1" fmla="*/ 0 h 650656"/>
                <a:gd name="connsiteX0" fmla="*/ 193675 w 224953"/>
                <a:gd name="connsiteY0" fmla="*/ 647700 h 647700"/>
                <a:gd name="connsiteX1" fmla="*/ 0 w 224953"/>
                <a:gd name="connsiteY1" fmla="*/ 0 h 647700"/>
                <a:gd name="connsiteX0" fmla="*/ 0 w 189944"/>
                <a:gd name="connsiteY0" fmla="*/ 209550 h 209550"/>
                <a:gd name="connsiteX1" fmla="*/ 114300 w 189944"/>
                <a:gd name="connsiteY1" fmla="*/ 0 h 209550"/>
                <a:gd name="connsiteX0" fmla="*/ 0 w 687969"/>
                <a:gd name="connsiteY0" fmla="*/ 187325 h 187325"/>
                <a:gd name="connsiteX1" fmla="*/ 657225 w 687969"/>
                <a:gd name="connsiteY1" fmla="*/ 0 h 187325"/>
                <a:gd name="connsiteX0" fmla="*/ 0 w 687969"/>
                <a:gd name="connsiteY0" fmla="*/ 187325 h 187325"/>
                <a:gd name="connsiteX1" fmla="*/ 657225 w 687969"/>
                <a:gd name="connsiteY1" fmla="*/ 0 h 187325"/>
                <a:gd name="connsiteX0" fmla="*/ 0 w 657225"/>
                <a:gd name="connsiteY0" fmla="*/ 187325 h 187325"/>
                <a:gd name="connsiteX1" fmla="*/ 657225 w 657225"/>
                <a:gd name="connsiteY1" fmla="*/ 0 h 187325"/>
                <a:gd name="connsiteX0" fmla="*/ 0 w 666750"/>
                <a:gd name="connsiteY0" fmla="*/ 177800 h 177800"/>
                <a:gd name="connsiteX1" fmla="*/ 666750 w 666750"/>
                <a:gd name="connsiteY1" fmla="*/ 0 h 177800"/>
                <a:gd name="connsiteX0" fmla="*/ 0 w 666750"/>
                <a:gd name="connsiteY0" fmla="*/ 177800 h 177800"/>
                <a:gd name="connsiteX1" fmla="*/ 666750 w 666750"/>
                <a:gd name="connsiteY1" fmla="*/ 0 h 17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0" h="177800">
                  <a:moveTo>
                    <a:pt x="0" y="177800"/>
                  </a:moveTo>
                  <a:cubicBezTo>
                    <a:pt x="81756" y="14023"/>
                    <a:pt x="341312" y="15346"/>
                    <a:pt x="666750" y="0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prstDash val="sysDot"/>
              <a:headEnd type="none" w="med" len="med"/>
              <a:tailEnd type="arrow" w="med" len="med"/>
            </a:ln>
            <a:effectLst>
              <a:outerShdw blurRad="25400" dist="12700" dir="5400000" sx="115000" sy="115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олілінія 19">
              <a:extLst>
                <a:ext uri="{FF2B5EF4-FFF2-40B4-BE49-F238E27FC236}">
                  <a16:creationId xmlns:a16="http://schemas.microsoft.com/office/drawing/2014/main" id="{C403C89C-8381-98C7-46B8-C49C34488163}"/>
                </a:ext>
              </a:extLst>
            </p:cNvPr>
            <p:cNvSpPr/>
            <p:nvPr/>
          </p:nvSpPr>
          <p:spPr>
            <a:xfrm>
              <a:off x="11398194" y="4363454"/>
              <a:ext cx="287078" cy="1035050"/>
            </a:xfrm>
            <a:custGeom>
              <a:avLst/>
              <a:gdLst>
                <a:gd name="connsiteX0" fmla="*/ 260350 w 260350"/>
                <a:gd name="connsiteY0" fmla="*/ 371475 h 371475"/>
                <a:gd name="connsiteX1" fmla="*/ 0 w 260350"/>
                <a:gd name="connsiteY1" fmla="*/ 0 h 371475"/>
                <a:gd name="connsiteX0" fmla="*/ 336550 w 336550"/>
                <a:gd name="connsiteY0" fmla="*/ 133350 h 133350"/>
                <a:gd name="connsiteX1" fmla="*/ 0 w 336550"/>
                <a:gd name="connsiteY1" fmla="*/ 0 h 1333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412750 w 412750"/>
                <a:gd name="connsiteY0" fmla="*/ 361950 h 361950"/>
                <a:gd name="connsiteX1" fmla="*/ 0 w 412750"/>
                <a:gd name="connsiteY1" fmla="*/ 0 h 361950"/>
                <a:gd name="connsiteX0" fmla="*/ 79375 w 79375"/>
                <a:gd name="connsiteY0" fmla="*/ 346075 h 346075"/>
                <a:gd name="connsiteX1" fmla="*/ 0 w 79375"/>
                <a:gd name="connsiteY1" fmla="*/ 0 h 346075"/>
                <a:gd name="connsiteX0" fmla="*/ 73025 w 73025"/>
                <a:gd name="connsiteY0" fmla="*/ 434975 h 434975"/>
                <a:gd name="connsiteX1" fmla="*/ 0 w 73025"/>
                <a:gd name="connsiteY1" fmla="*/ 0 h 434975"/>
                <a:gd name="connsiteX0" fmla="*/ 82093 w 82093"/>
                <a:gd name="connsiteY0" fmla="*/ 434975 h 434975"/>
                <a:gd name="connsiteX1" fmla="*/ 9068 w 82093"/>
                <a:gd name="connsiteY1" fmla="*/ 0 h 434975"/>
                <a:gd name="connsiteX0" fmla="*/ 88845 w 88845"/>
                <a:gd name="connsiteY0" fmla="*/ 441325 h 441325"/>
                <a:gd name="connsiteX1" fmla="*/ 6295 w 88845"/>
                <a:gd name="connsiteY1" fmla="*/ 0 h 441325"/>
                <a:gd name="connsiteX0" fmla="*/ 21490 w 259615"/>
                <a:gd name="connsiteY0" fmla="*/ 800100 h 800100"/>
                <a:gd name="connsiteX1" fmla="*/ 259615 w 259615"/>
                <a:gd name="connsiteY1" fmla="*/ 0 h 800100"/>
                <a:gd name="connsiteX0" fmla="*/ 13908 w 477458"/>
                <a:gd name="connsiteY0" fmla="*/ 180975 h 180975"/>
                <a:gd name="connsiteX1" fmla="*/ 477458 w 477458"/>
                <a:gd name="connsiteY1" fmla="*/ 0 h 180975"/>
                <a:gd name="connsiteX0" fmla="*/ 0 w 463550"/>
                <a:gd name="connsiteY0" fmla="*/ 180975 h 180975"/>
                <a:gd name="connsiteX1" fmla="*/ 463550 w 463550"/>
                <a:gd name="connsiteY1" fmla="*/ 0 h 180975"/>
                <a:gd name="connsiteX0" fmla="*/ 0 w 463550"/>
                <a:gd name="connsiteY0" fmla="*/ 193675 h 193675"/>
                <a:gd name="connsiteX1" fmla="*/ 463550 w 463550"/>
                <a:gd name="connsiteY1" fmla="*/ 0 h 193675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39750"/>
                <a:gd name="connsiteY0" fmla="*/ 114300 h 114300"/>
                <a:gd name="connsiteX1" fmla="*/ 539750 w 539750"/>
                <a:gd name="connsiteY1" fmla="*/ 0 h 114300"/>
                <a:gd name="connsiteX0" fmla="*/ 0 w 511175"/>
                <a:gd name="connsiteY0" fmla="*/ 139700 h 139700"/>
                <a:gd name="connsiteX1" fmla="*/ 511175 w 511175"/>
                <a:gd name="connsiteY1" fmla="*/ 0 h 139700"/>
                <a:gd name="connsiteX0" fmla="*/ 0 w 542925"/>
                <a:gd name="connsiteY0" fmla="*/ 152400 h 152400"/>
                <a:gd name="connsiteX1" fmla="*/ 542925 w 542925"/>
                <a:gd name="connsiteY1" fmla="*/ 0 h 152400"/>
                <a:gd name="connsiteX0" fmla="*/ 0 w 790575"/>
                <a:gd name="connsiteY0" fmla="*/ 5792 h 595447"/>
                <a:gd name="connsiteX1" fmla="*/ 790575 w 790575"/>
                <a:gd name="connsiteY1" fmla="*/ 589992 h 595447"/>
                <a:gd name="connsiteX0" fmla="*/ 0 w 234950"/>
                <a:gd name="connsiteY0" fmla="*/ 11889 h 204085"/>
                <a:gd name="connsiteX1" fmla="*/ 234950 w 234950"/>
                <a:gd name="connsiteY1" fmla="*/ 192864 h 204085"/>
                <a:gd name="connsiteX0" fmla="*/ 0 w 234950"/>
                <a:gd name="connsiteY0" fmla="*/ 0 h 198577"/>
                <a:gd name="connsiteX1" fmla="*/ 234950 w 234950"/>
                <a:gd name="connsiteY1" fmla="*/ 180975 h 198577"/>
                <a:gd name="connsiteX0" fmla="*/ 0 w 219075"/>
                <a:gd name="connsiteY0" fmla="*/ 0 h 228336"/>
                <a:gd name="connsiteX1" fmla="*/ 219075 w 219075"/>
                <a:gd name="connsiteY1" fmla="*/ 212725 h 228336"/>
                <a:gd name="connsiteX0" fmla="*/ 0 w 219075"/>
                <a:gd name="connsiteY0" fmla="*/ 0 h 212725"/>
                <a:gd name="connsiteX1" fmla="*/ 219075 w 219075"/>
                <a:gd name="connsiteY1" fmla="*/ 212725 h 212725"/>
                <a:gd name="connsiteX0" fmla="*/ 0 w 247650"/>
                <a:gd name="connsiteY0" fmla="*/ 0 h 260350"/>
                <a:gd name="connsiteX1" fmla="*/ 247650 w 247650"/>
                <a:gd name="connsiteY1" fmla="*/ 260350 h 260350"/>
                <a:gd name="connsiteX0" fmla="*/ 0 w 228600"/>
                <a:gd name="connsiteY0" fmla="*/ 0 h 250825"/>
                <a:gd name="connsiteX1" fmla="*/ 228600 w 228600"/>
                <a:gd name="connsiteY1" fmla="*/ 250825 h 250825"/>
                <a:gd name="connsiteX0" fmla="*/ 0 w 393700"/>
                <a:gd name="connsiteY0" fmla="*/ 0 h 34925"/>
                <a:gd name="connsiteX1" fmla="*/ 393700 w 393700"/>
                <a:gd name="connsiteY1" fmla="*/ 34925 h 34925"/>
                <a:gd name="connsiteX0" fmla="*/ 0 w 215900"/>
                <a:gd name="connsiteY0" fmla="*/ 39991 h 59385"/>
                <a:gd name="connsiteX1" fmla="*/ 215900 w 215900"/>
                <a:gd name="connsiteY1" fmla="*/ 5066 h 59385"/>
                <a:gd name="connsiteX0" fmla="*/ 0 w 215900"/>
                <a:gd name="connsiteY0" fmla="*/ 46950 h 46950"/>
                <a:gd name="connsiteX1" fmla="*/ 215900 w 215900"/>
                <a:gd name="connsiteY1" fmla="*/ 12025 h 46950"/>
                <a:gd name="connsiteX0" fmla="*/ 0 w 215900"/>
                <a:gd name="connsiteY0" fmla="*/ 40275 h 40275"/>
                <a:gd name="connsiteX1" fmla="*/ 215900 w 215900"/>
                <a:gd name="connsiteY1" fmla="*/ 5350 h 40275"/>
                <a:gd name="connsiteX0" fmla="*/ 0 w 295275"/>
                <a:gd name="connsiteY0" fmla="*/ 3008 h 158583"/>
                <a:gd name="connsiteX1" fmla="*/ 295275 w 295275"/>
                <a:gd name="connsiteY1" fmla="*/ 158583 h 158583"/>
                <a:gd name="connsiteX0" fmla="*/ 0 w 63500"/>
                <a:gd name="connsiteY0" fmla="*/ 2910 h 164835"/>
                <a:gd name="connsiteX1" fmla="*/ 63500 w 63500"/>
                <a:gd name="connsiteY1" fmla="*/ 164835 h 164835"/>
                <a:gd name="connsiteX0" fmla="*/ 0 w 63500"/>
                <a:gd name="connsiteY0" fmla="*/ 3599 h 165524"/>
                <a:gd name="connsiteX1" fmla="*/ 63500 w 63500"/>
                <a:gd name="connsiteY1" fmla="*/ 165524 h 165524"/>
                <a:gd name="connsiteX0" fmla="*/ 0 w 63500"/>
                <a:gd name="connsiteY0" fmla="*/ 0 h 161925"/>
                <a:gd name="connsiteX1" fmla="*/ 63500 w 63500"/>
                <a:gd name="connsiteY1" fmla="*/ 161925 h 161925"/>
                <a:gd name="connsiteX0" fmla="*/ 0 w 95250"/>
                <a:gd name="connsiteY0" fmla="*/ 0 h 142875"/>
                <a:gd name="connsiteX1" fmla="*/ 95250 w 95250"/>
                <a:gd name="connsiteY1" fmla="*/ 142875 h 142875"/>
                <a:gd name="connsiteX0" fmla="*/ 0 w 85725"/>
                <a:gd name="connsiteY0" fmla="*/ 0 h 155575"/>
                <a:gd name="connsiteX1" fmla="*/ 85725 w 85725"/>
                <a:gd name="connsiteY1" fmla="*/ 155575 h 155575"/>
                <a:gd name="connsiteX0" fmla="*/ 0 w 193675"/>
                <a:gd name="connsiteY0" fmla="*/ 47868 h 58543"/>
                <a:gd name="connsiteX1" fmla="*/ 193675 w 193675"/>
                <a:gd name="connsiteY1" fmla="*/ 12943 h 58543"/>
                <a:gd name="connsiteX0" fmla="*/ 0 w 571500"/>
                <a:gd name="connsiteY0" fmla="*/ 0 h 107950"/>
                <a:gd name="connsiteX1" fmla="*/ 571500 w 571500"/>
                <a:gd name="connsiteY1" fmla="*/ 107950 h 107950"/>
                <a:gd name="connsiteX0" fmla="*/ 0 w 571500"/>
                <a:gd name="connsiteY0" fmla="*/ 0 h 107950"/>
                <a:gd name="connsiteX1" fmla="*/ 571500 w 571500"/>
                <a:gd name="connsiteY1" fmla="*/ 107950 h 107950"/>
                <a:gd name="connsiteX0" fmla="*/ 0 w 552450"/>
                <a:gd name="connsiteY0" fmla="*/ 0 h 31750"/>
                <a:gd name="connsiteX1" fmla="*/ 552450 w 552450"/>
                <a:gd name="connsiteY1" fmla="*/ 31750 h 31750"/>
                <a:gd name="connsiteX0" fmla="*/ 0 w 552450"/>
                <a:gd name="connsiteY0" fmla="*/ 0 h 45552"/>
                <a:gd name="connsiteX1" fmla="*/ 552450 w 552450"/>
                <a:gd name="connsiteY1" fmla="*/ 31750 h 45552"/>
                <a:gd name="connsiteX0" fmla="*/ 0 w 212725"/>
                <a:gd name="connsiteY0" fmla="*/ 857250 h 859215"/>
                <a:gd name="connsiteX1" fmla="*/ 212725 w 212725"/>
                <a:gd name="connsiteY1" fmla="*/ 0 h 859215"/>
                <a:gd name="connsiteX0" fmla="*/ 236239 w 239963"/>
                <a:gd name="connsiteY0" fmla="*/ 647700 h 650249"/>
                <a:gd name="connsiteX1" fmla="*/ 42564 w 239963"/>
                <a:gd name="connsiteY1" fmla="*/ 0 h 650249"/>
                <a:gd name="connsiteX0" fmla="*/ 193675 w 210284"/>
                <a:gd name="connsiteY0" fmla="*/ 647700 h 650656"/>
                <a:gd name="connsiteX1" fmla="*/ 0 w 210284"/>
                <a:gd name="connsiteY1" fmla="*/ 0 h 650656"/>
                <a:gd name="connsiteX0" fmla="*/ 193675 w 224953"/>
                <a:gd name="connsiteY0" fmla="*/ 647700 h 647700"/>
                <a:gd name="connsiteX1" fmla="*/ 0 w 224953"/>
                <a:gd name="connsiteY1" fmla="*/ 0 h 647700"/>
                <a:gd name="connsiteX0" fmla="*/ 0 w 189944"/>
                <a:gd name="connsiteY0" fmla="*/ 209550 h 209550"/>
                <a:gd name="connsiteX1" fmla="*/ 114300 w 189944"/>
                <a:gd name="connsiteY1" fmla="*/ 0 h 209550"/>
                <a:gd name="connsiteX0" fmla="*/ 0 w 687969"/>
                <a:gd name="connsiteY0" fmla="*/ 187325 h 187325"/>
                <a:gd name="connsiteX1" fmla="*/ 657225 w 687969"/>
                <a:gd name="connsiteY1" fmla="*/ 0 h 187325"/>
                <a:gd name="connsiteX0" fmla="*/ 0 w 687969"/>
                <a:gd name="connsiteY0" fmla="*/ 187325 h 187325"/>
                <a:gd name="connsiteX1" fmla="*/ 657225 w 687969"/>
                <a:gd name="connsiteY1" fmla="*/ 0 h 187325"/>
                <a:gd name="connsiteX0" fmla="*/ 0 w 657225"/>
                <a:gd name="connsiteY0" fmla="*/ 187325 h 187325"/>
                <a:gd name="connsiteX1" fmla="*/ 657225 w 657225"/>
                <a:gd name="connsiteY1" fmla="*/ 0 h 187325"/>
                <a:gd name="connsiteX0" fmla="*/ 0 w 666750"/>
                <a:gd name="connsiteY0" fmla="*/ 177800 h 177800"/>
                <a:gd name="connsiteX1" fmla="*/ 666750 w 666750"/>
                <a:gd name="connsiteY1" fmla="*/ 0 h 177800"/>
                <a:gd name="connsiteX0" fmla="*/ 0 w 666750"/>
                <a:gd name="connsiteY0" fmla="*/ 177800 h 177800"/>
                <a:gd name="connsiteX1" fmla="*/ 666750 w 666750"/>
                <a:gd name="connsiteY1" fmla="*/ 0 h 177800"/>
                <a:gd name="connsiteX0" fmla="*/ 0 w 501650"/>
                <a:gd name="connsiteY0" fmla="*/ 20380 h 719079"/>
                <a:gd name="connsiteX1" fmla="*/ 501650 w 501650"/>
                <a:gd name="connsiteY1" fmla="*/ 718880 h 719079"/>
                <a:gd name="connsiteX0" fmla="*/ 135669 w 146543"/>
                <a:gd name="connsiteY0" fmla="*/ 15198 h 1050392"/>
                <a:gd name="connsiteX1" fmla="*/ 126144 w 146543"/>
                <a:gd name="connsiteY1" fmla="*/ 1050248 h 1050392"/>
                <a:gd name="connsiteX0" fmla="*/ 136809 w 146263"/>
                <a:gd name="connsiteY0" fmla="*/ 0 h 1035280"/>
                <a:gd name="connsiteX1" fmla="*/ 127284 w 146263"/>
                <a:gd name="connsiteY1" fmla="*/ 1035050 h 1035280"/>
                <a:gd name="connsiteX0" fmla="*/ 15600 w 41235"/>
                <a:gd name="connsiteY0" fmla="*/ 0 h 1035050"/>
                <a:gd name="connsiteX1" fmla="*/ 6075 w 41235"/>
                <a:gd name="connsiteY1" fmla="*/ 1035050 h 1035050"/>
                <a:gd name="connsiteX0" fmla="*/ 275118 w 285003"/>
                <a:gd name="connsiteY0" fmla="*/ 0 h 1035050"/>
                <a:gd name="connsiteX1" fmla="*/ 2068 w 285003"/>
                <a:gd name="connsiteY1" fmla="*/ 1035050 h 1035050"/>
                <a:gd name="connsiteX0" fmla="*/ 273050 w 287078"/>
                <a:gd name="connsiteY0" fmla="*/ 0 h 1035050"/>
                <a:gd name="connsiteX1" fmla="*/ 0 w 287078"/>
                <a:gd name="connsiteY1" fmla="*/ 1035050 h 1035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7078" h="1035050">
                  <a:moveTo>
                    <a:pt x="273050" y="0"/>
                  </a:moveTo>
                  <a:cubicBezTo>
                    <a:pt x="348456" y="296598"/>
                    <a:pt x="100012" y="710671"/>
                    <a:pt x="0" y="1035050"/>
                  </a:cubicBezTo>
                </a:path>
              </a:pathLst>
            </a:custGeom>
            <a:noFill/>
            <a:ln w="1270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  <a:effectLst>
              <a:outerShdw blurRad="25400" dist="12700" dir="5400000" sx="115000" sy="115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05C8DF4-A9E3-B602-E153-536827BD743D}"/>
              </a:ext>
            </a:extLst>
          </p:cNvPr>
          <p:cNvPicPr/>
          <p:nvPr/>
        </p:nvPicPr>
        <p:blipFill rotWithShape="1">
          <a:blip r:embed="rId3"/>
          <a:srcRect l="4933" t="21256" b="16189"/>
          <a:stretch/>
        </p:blipFill>
        <p:spPr>
          <a:xfrm>
            <a:off x="9116339" y="1754774"/>
            <a:ext cx="2908003" cy="1552575"/>
          </a:xfrm>
          <a:prstGeom prst="rect">
            <a:avLst/>
          </a:prstGeom>
          <a:ln w="0">
            <a:noFill/>
          </a:ln>
        </p:spPr>
      </p:pic>
      <p:sp>
        <p:nvSpPr>
          <p:cNvPr id="18" name="Прямокутник 36">
            <a:extLst>
              <a:ext uri="{FF2B5EF4-FFF2-40B4-BE49-F238E27FC236}">
                <a16:creationId xmlns:a16="http://schemas.microsoft.com/office/drawing/2014/main" id="{1F7D7277-48EB-9122-FFB7-58E1D1CC4848}"/>
              </a:ext>
            </a:extLst>
          </p:cNvPr>
          <p:cNvSpPr/>
          <p:nvPr/>
        </p:nvSpPr>
        <p:spPr>
          <a:xfrm>
            <a:off x="258708" y="1529891"/>
            <a:ext cx="8533698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uk-UA" sz="1600" b="1" dirty="0">
                <a:latin typeface="Roboto"/>
              </a:rPr>
              <a:t>1. Моніторинг і аналіз стану полів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uk-UA" sz="1400" b="1" i="1" dirty="0">
                <a:latin typeface="Roboto"/>
              </a:rPr>
              <a:t>комп’ютерний зір</a:t>
            </a:r>
            <a:r>
              <a:rPr lang="uk-UA" sz="1400" dirty="0">
                <a:latin typeface="Roboto"/>
              </a:rPr>
              <a:t> для розпізнавання вирв й інших об’єктів на полях на основі зображень зі супутників та/або </a:t>
            </a:r>
            <a:r>
              <a:rPr lang="uk-UA" sz="1400" dirty="0" err="1">
                <a:latin typeface="Roboto"/>
              </a:rPr>
              <a:t>дронів</a:t>
            </a:r>
            <a:endParaRPr lang="uk-UA" sz="1400" dirty="0">
              <a:latin typeface="Roboto"/>
            </a:endParaRPr>
          </a:p>
          <a:p>
            <a:pPr marL="2857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uk-UA" sz="1400" b="1" i="1" dirty="0">
                <a:latin typeface="Roboto"/>
              </a:rPr>
              <a:t>аналітика</a:t>
            </a:r>
            <a:r>
              <a:rPr lang="uk-UA" sz="1400" dirty="0">
                <a:latin typeface="Roboto"/>
              </a:rPr>
              <a:t>: визначення розмірів вирв, типу забруднень, оцінювання стану рослин, поширення шкідників та захворювань</a:t>
            </a:r>
          </a:p>
          <a:p>
            <a:pPr marL="285750" lvl="1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uk-UA" sz="1400" b="1" i="1" dirty="0">
                <a:latin typeface="Roboto"/>
              </a:rPr>
              <a:t>аналіз часових рядів </a:t>
            </a:r>
            <a:r>
              <a:rPr lang="uk-UA" sz="1400" dirty="0">
                <a:latin typeface="Roboto"/>
              </a:rPr>
              <a:t>для прогнозування стану полів на основі часових рядів з сенсорів</a:t>
            </a:r>
          </a:p>
          <a:p>
            <a:pPr>
              <a:lnSpc>
                <a:spcPct val="125000"/>
              </a:lnSpc>
            </a:pPr>
            <a:r>
              <a:rPr lang="uk-UA" sz="1400" u="sng" dirty="0">
                <a:latin typeface="Roboto"/>
              </a:rPr>
              <a:t>Інструментарій</a:t>
            </a:r>
            <a:r>
              <a:rPr lang="uk-UA" sz="1400" dirty="0">
                <a:latin typeface="Roboto"/>
              </a:rPr>
              <a:t>: </a:t>
            </a:r>
            <a:r>
              <a:rPr lang="en-US" sz="1400" dirty="0">
                <a:latin typeface="Roboto"/>
              </a:rPr>
              <a:t>YOLO, TensorFlow, OpenCV,</a:t>
            </a:r>
            <a:r>
              <a:rPr lang="uk-UA" sz="1400" dirty="0">
                <a:latin typeface="Roboto"/>
              </a:rPr>
              <a:t> </a:t>
            </a:r>
            <a:r>
              <a:rPr lang="en-US" sz="1400" dirty="0">
                <a:latin typeface="Roboto"/>
              </a:rPr>
              <a:t>CNN, RNN</a:t>
            </a:r>
            <a:r>
              <a:rPr lang="uk-UA" sz="1400" dirty="0">
                <a:latin typeface="Roboto"/>
              </a:rPr>
              <a:t>, </a:t>
            </a:r>
            <a:r>
              <a:rPr lang="en-US" sz="1400" dirty="0">
                <a:latin typeface="Roboto"/>
              </a:rPr>
              <a:t>LSTM </a:t>
            </a:r>
            <a:r>
              <a:rPr lang="uk-UA" sz="1400" dirty="0">
                <a:latin typeface="Roboto"/>
              </a:rPr>
              <a:t>й інші</a:t>
            </a:r>
            <a:r>
              <a:rPr lang="en-US" sz="1400" dirty="0">
                <a:latin typeface="Roboto"/>
              </a:rPr>
              <a:t> </a:t>
            </a:r>
            <a:r>
              <a:rPr lang="uk-UA" sz="1400" dirty="0">
                <a:latin typeface="Roboto"/>
              </a:rPr>
              <a:t>на мові програмування </a:t>
            </a:r>
            <a:r>
              <a:rPr lang="en-US" sz="1400" dirty="0">
                <a:latin typeface="Roboto"/>
              </a:rPr>
              <a:t>Python</a:t>
            </a:r>
            <a:endParaRPr lang="uk-UA" sz="1400" dirty="0">
              <a:latin typeface="Roboto"/>
            </a:endParaRPr>
          </a:p>
        </p:txBody>
      </p:sp>
      <p:sp>
        <p:nvSpPr>
          <p:cNvPr id="19" name="Прямокутник 37">
            <a:extLst>
              <a:ext uri="{FF2B5EF4-FFF2-40B4-BE49-F238E27FC236}">
                <a16:creationId xmlns:a16="http://schemas.microsoft.com/office/drawing/2014/main" id="{1E8899B5-241E-C814-B2EB-C0509CBB2636}"/>
              </a:ext>
            </a:extLst>
          </p:cNvPr>
          <p:cNvSpPr/>
          <p:nvPr/>
        </p:nvSpPr>
        <p:spPr>
          <a:xfrm>
            <a:off x="230474" y="3606104"/>
            <a:ext cx="85619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uk-UA" sz="1600" b="1" dirty="0">
                <a:latin typeface="Roboto"/>
              </a:rPr>
              <a:t>2. Прийняття рішень з рекультивації земель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uk-UA" sz="1400" b="1" i="1" dirty="0">
                <a:latin typeface="Roboto"/>
              </a:rPr>
              <a:t>моделювання</a:t>
            </a:r>
            <a:r>
              <a:rPr lang="uk-UA" sz="1400" dirty="0">
                <a:latin typeface="Roboto"/>
              </a:rPr>
              <a:t> поширення забруднень у ґрунті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uk-UA" sz="1400" b="1" i="1" dirty="0">
                <a:latin typeface="Roboto"/>
              </a:rPr>
              <a:t>методи оптимізації </a:t>
            </a:r>
            <a:r>
              <a:rPr lang="uk-UA" sz="1400" dirty="0">
                <a:latin typeface="Roboto"/>
              </a:rPr>
              <a:t>витрат на утилізацію забрудненого ґрунту, придбання ресурсів, внесення доз добрив тощо.</a:t>
            </a:r>
          </a:p>
          <a:p>
            <a:pPr>
              <a:lnSpc>
                <a:spcPct val="125000"/>
              </a:lnSpc>
            </a:pPr>
            <a:r>
              <a:rPr lang="uk-UA" sz="1400" u="sng" dirty="0">
                <a:latin typeface="Roboto"/>
              </a:rPr>
              <a:t>Інструментарій</a:t>
            </a:r>
            <a:r>
              <a:rPr lang="uk-UA" sz="1400" dirty="0">
                <a:latin typeface="Roboto"/>
              </a:rPr>
              <a:t>: </a:t>
            </a:r>
            <a:r>
              <a:rPr lang="en-US" sz="1400" dirty="0">
                <a:latin typeface="Roboto"/>
              </a:rPr>
              <a:t>OR-Tools (Google),</a:t>
            </a:r>
            <a:r>
              <a:rPr lang="uk-UA" sz="1400" dirty="0">
                <a:latin typeface="Roboto"/>
              </a:rPr>
              <a:t> </a:t>
            </a:r>
            <a:r>
              <a:rPr lang="en-US" sz="1400" dirty="0">
                <a:latin typeface="Roboto"/>
              </a:rPr>
              <a:t>SciPy</a:t>
            </a:r>
            <a:r>
              <a:rPr lang="uk-UA" sz="1400" dirty="0">
                <a:latin typeface="Roboto"/>
              </a:rPr>
              <a:t> на мові програмування </a:t>
            </a:r>
            <a:r>
              <a:rPr lang="en-US" sz="1400" dirty="0">
                <a:latin typeface="Roboto"/>
              </a:rPr>
              <a:t>Python</a:t>
            </a:r>
            <a:endParaRPr lang="uk-UA" sz="1400" dirty="0">
              <a:latin typeface="Roboto"/>
            </a:endParaRPr>
          </a:p>
        </p:txBody>
      </p:sp>
      <p:pic>
        <p:nvPicPr>
          <p:cNvPr id="20" name="Picture 2" descr="https://images.prom.ua/155378740_w640_h640_mashina-chernozema-tsena.jpg">
            <a:extLst>
              <a:ext uri="{FF2B5EF4-FFF2-40B4-BE49-F238E27FC236}">
                <a16:creationId xmlns:a16="http://schemas.microsoft.com/office/drawing/2014/main" id="{BC6217E7-AF71-DCF6-CF3F-619631F64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0"/>
          <a:stretch/>
        </p:blipFill>
        <p:spPr bwMode="auto">
          <a:xfrm>
            <a:off x="9254970" y="3594407"/>
            <a:ext cx="2630743" cy="150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976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16AE0-8044-2427-41D0-0855543B0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E6BF50E-BBC9-84FD-0D70-BEDC19553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Команда проєкту</a:t>
            </a:r>
            <a:endParaRPr lang="ru-UA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1CC1BB0-6487-F5AB-BF38-8CCC3ABECA73}"/>
              </a:ext>
            </a:extLst>
          </p:cNvPr>
          <p:cNvGrpSpPr/>
          <p:nvPr/>
        </p:nvGrpSpPr>
        <p:grpSpPr>
          <a:xfrm>
            <a:off x="0" y="859709"/>
            <a:ext cx="12192000" cy="5508833"/>
            <a:chOff x="0" y="859709"/>
            <a:chExt cx="12192000" cy="5508833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35EDD792-A53C-1F26-282C-F698C1233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75370"/>
              <a:ext cx="12192000" cy="4993172"/>
            </a:xfrm>
            <a:prstGeom prst="rect">
              <a:avLst/>
            </a:prstGeom>
          </p:spPr>
        </p:pic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CFA09D63-E48C-73FD-4DBC-35B51AB257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" r="40769"/>
            <a:stretch>
              <a:fillRect/>
            </a:stretch>
          </p:blipFill>
          <p:spPr bwMode="auto">
            <a:xfrm>
              <a:off x="4359523" y="1809426"/>
              <a:ext cx="1633213" cy="19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8" name="Picture 16">
              <a:extLst>
                <a:ext uri="{FF2B5EF4-FFF2-40B4-BE49-F238E27FC236}">
                  <a16:creationId xmlns:a16="http://schemas.microsoft.com/office/drawing/2014/main" id="{1FEC805F-8095-0206-B0AA-CBF47DF01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44" y="1809426"/>
              <a:ext cx="1319542" cy="19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28DBF9B2-AB73-D975-F20D-662A885C0677}"/>
                </a:ext>
              </a:extLst>
            </p:cNvPr>
            <p:cNvGrpSpPr/>
            <p:nvPr/>
          </p:nvGrpSpPr>
          <p:grpSpPr>
            <a:xfrm>
              <a:off x="7274692" y="2433993"/>
              <a:ext cx="2552159" cy="3397981"/>
              <a:chOff x="7274692" y="2433993"/>
              <a:chExt cx="2552159" cy="3397981"/>
            </a:xfrm>
          </p:grpSpPr>
          <p:pic>
            <p:nvPicPr>
              <p:cNvPr id="3086" name="Picture 14">
                <a:extLst>
                  <a:ext uri="{FF2B5EF4-FFF2-40B4-BE49-F238E27FC236}">
                    <a16:creationId xmlns:a16="http://schemas.microsoft.com/office/drawing/2014/main" id="{0C0CFDAC-0C77-58F5-6325-D6E611A9B4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970"/>
              <a:stretch>
                <a:fillRect/>
              </a:stretch>
            </p:blipFill>
            <p:spPr bwMode="auto">
              <a:xfrm>
                <a:off x="8489119" y="2433993"/>
                <a:ext cx="1316936" cy="194490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0" name="Picture 18">
                <a:extLst>
                  <a:ext uri="{FF2B5EF4-FFF2-40B4-BE49-F238E27FC236}">
                    <a16:creationId xmlns:a16="http://schemas.microsoft.com/office/drawing/2014/main" id="{674E96D9-0579-7AE5-86AB-84B446BF32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4692" y="2433993"/>
                <a:ext cx="1297504" cy="155700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2" name="Picture 20">
                <a:extLst>
                  <a:ext uri="{FF2B5EF4-FFF2-40B4-BE49-F238E27FC236}">
                    <a16:creationId xmlns:a16="http://schemas.microsoft.com/office/drawing/2014/main" id="{C8EAE573-8743-EE38-9653-6D36C369E1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20"/>
              <a:stretch>
                <a:fillRect/>
              </a:stretch>
            </p:blipFill>
            <p:spPr bwMode="auto">
              <a:xfrm>
                <a:off x="7292622" y="3990997"/>
                <a:ext cx="1316936" cy="184097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4" name="Picture 2">
                <a:extLst>
                  <a:ext uri="{FF2B5EF4-FFF2-40B4-BE49-F238E27FC236}">
                    <a16:creationId xmlns:a16="http://schemas.microsoft.com/office/drawing/2014/main" id="{2F849C10-D938-7E7C-559B-E4DE435635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91010" y="3990997"/>
                <a:ext cx="1235841" cy="184097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84" name="Picture 12">
              <a:extLst>
                <a:ext uri="{FF2B5EF4-FFF2-40B4-BE49-F238E27FC236}">
                  <a16:creationId xmlns:a16="http://schemas.microsoft.com/office/drawing/2014/main" id="{9B92D7EE-932E-3D05-D598-2C33ED6C3F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2448" y="4171868"/>
              <a:ext cx="992335" cy="1483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E3D863BC-B2E8-2102-3CB5-A92AB97E771A}"/>
                </a:ext>
              </a:extLst>
            </p:cNvPr>
            <p:cNvGrpSpPr/>
            <p:nvPr/>
          </p:nvGrpSpPr>
          <p:grpSpPr>
            <a:xfrm>
              <a:off x="10633442" y="859709"/>
              <a:ext cx="1492272" cy="2658017"/>
              <a:chOff x="10633442" y="859709"/>
              <a:chExt cx="1492272" cy="2658017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B27EF077-2197-4B39-D4F7-E6D0D3B781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87760" t="43785" b="2982"/>
              <a:stretch>
                <a:fillRect/>
              </a:stretch>
            </p:blipFill>
            <p:spPr>
              <a:xfrm>
                <a:off x="10633442" y="859709"/>
                <a:ext cx="1492272" cy="2658017"/>
              </a:xfrm>
              <a:prstGeom prst="rect">
                <a:avLst/>
              </a:prstGeom>
            </p:spPr>
          </p:pic>
          <p:pic>
            <p:nvPicPr>
              <p:cNvPr id="3080" name="Picture 8">
                <a:extLst>
                  <a:ext uri="{FF2B5EF4-FFF2-40B4-BE49-F238E27FC236}">
                    <a16:creationId xmlns:a16="http://schemas.microsoft.com/office/drawing/2014/main" id="{A1C10503-8D88-DD32-3C02-C682A800D7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69858" y="1798137"/>
                <a:ext cx="1032137" cy="97604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98F1132B-59C7-FBB1-D5F5-43563885A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062" y="1809426"/>
              <a:ext cx="1328708" cy="19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0D192DCD-1FF9-F3EA-6338-660D3D983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500" y="1809426"/>
              <a:ext cx="1320459" cy="1980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3182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E8858-44E8-BFA5-BCD2-DE2FD497B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F17F08-EFA0-C7F3-B21D-8645BD309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16" t="13863" r="23414"/>
          <a:stretch/>
        </p:blipFill>
        <p:spPr bwMode="auto">
          <a:xfrm>
            <a:off x="275753" y="1105701"/>
            <a:ext cx="2708595" cy="3325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9E796142-D701-230F-2900-6F36539E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Видання</a:t>
            </a:r>
            <a:endParaRPr lang="ru-UA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1647B53-9595-7867-9BBE-3B5D11D3FA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408" t="11600" r="31924" b="-433"/>
          <a:stretch/>
        </p:blipFill>
        <p:spPr bwMode="auto">
          <a:xfrm>
            <a:off x="2100261" y="3051341"/>
            <a:ext cx="2648391" cy="3508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253500-2EBB-42DB-28A5-0F515C51A6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63" t="13297" r="31614" b="-1566"/>
          <a:stretch/>
        </p:blipFill>
        <p:spPr bwMode="auto">
          <a:xfrm>
            <a:off x="4241738" y="1167509"/>
            <a:ext cx="2489489" cy="3263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B9A861-CF4A-8830-7D02-E8B79F5B6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2"/>
          <a:stretch>
            <a:fillRect/>
          </a:stretch>
        </p:blipFill>
        <p:spPr>
          <a:xfrm>
            <a:off x="5809220" y="3143066"/>
            <a:ext cx="2670548" cy="3325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CD738C-3FB9-8203-5D0E-49C15207D5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81" t="14145" r="31459" b="5224"/>
          <a:stretch>
            <a:fillRect/>
          </a:stretch>
        </p:blipFill>
        <p:spPr bwMode="auto">
          <a:xfrm>
            <a:off x="7988617" y="1105701"/>
            <a:ext cx="2414015" cy="3269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Зображення, що містить текст, рослина, птах, просто неба&#10;&#10;Автоматично згенерований опис">
            <a:extLst>
              <a:ext uri="{FF2B5EF4-FFF2-40B4-BE49-F238E27FC236}">
                <a16:creationId xmlns:a16="http://schemas.microsoft.com/office/drawing/2014/main" id="{FACCA70E-FC1B-745C-759E-F5F4CD72DA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0337" y="3143066"/>
            <a:ext cx="2330655" cy="3264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2687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5B1A48-59FB-0D7C-BDFB-A9BC7498A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05" t="14245" r="52768" b="4195"/>
          <a:stretch/>
        </p:blipFill>
        <p:spPr>
          <a:xfrm>
            <a:off x="8833253" y="-6457"/>
            <a:ext cx="3358747" cy="6870913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D042B3F4-E717-D63B-AAE5-05085E2CCA68}"/>
              </a:ext>
            </a:extLst>
          </p:cNvPr>
          <p:cNvSpPr txBox="1">
            <a:spLocks/>
          </p:cNvSpPr>
          <p:nvPr/>
        </p:nvSpPr>
        <p:spPr>
          <a:xfrm>
            <a:off x="672234" y="1862666"/>
            <a:ext cx="7749168" cy="31383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Олена Глазунова, </a:t>
            </a:r>
          </a:p>
          <a:p>
            <a:pPr algn="l">
              <a:lnSpc>
                <a:spcPct val="130000"/>
              </a:lnSpc>
            </a:pP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проректор з науково-педагогічної роботи та цифрової трансформації </a:t>
            </a:r>
            <a:b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</a:br>
            <a:r>
              <a:rPr lang="en-US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+380</a:t>
            </a:r>
            <a:r>
              <a:rPr lang="uk-UA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66 749 78 47</a:t>
            </a:r>
            <a:endParaRPr lang="en-US" sz="3000" dirty="0">
              <a:solidFill>
                <a:srgbClr val="0166B3"/>
              </a:solidFill>
              <a:latin typeface="Minion Pro Med" panose="02040503050201020203" pitchFamily="18" charset="0"/>
            </a:endParaRPr>
          </a:p>
          <a:p>
            <a:pPr algn="l">
              <a:lnSpc>
                <a:spcPct val="130000"/>
              </a:lnSpc>
            </a:pPr>
            <a:r>
              <a:rPr lang="en-US" sz="3000" dirty="0" err="1">
                <a:solidFill>
                  <a:srgbClr val="0166B3"/>
                </a:solidFill>
                <a:latin typeface="Minion Pro Med" panose="02040503050201020203" pitchFamily="18" charset="0"/>
              </a:rPr>
              <a:t>o-glazunova@nubip.edu.ua</a:t>
            </a:r>
            <a:r>
              <a:rPr lang="en-US" sz="3000" dirty="0">
                <a:solidFill>
                  <a:srgbClr val="0166B3"/>
                </a:solidFill>
                <a:latin typeface="Minion Pro Med" panose="02040503050201020203" pitchFamily="18" charset="0"/>
              </a:rPr>
              <a:t> </a:t>
            </a:r>
            <a:endParaRPr lang="ru-RU" sz="30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80720-C83B-615A-F700-3DA0ADDF4699}"/>
              </a:ext>
            </a:extLst>
          </p:cNvPr>
          <p:cNvSpPr txBox="1"/>
          <p:nvPr/>
        </p:nvSpPr>
        <p:spPr>
          <a:xfrm>
            <a:off x="672234" y="5873119"/>
            <a:ext cx="41437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24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0910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4945</TotalTime>
  <Words>555</Words>
  <Application>Microsoft Macintosh PowerPoint</Application>
  <PresentationFormat>Широкоэкранный</PresentationFormat>
  <Paragraphs>52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Minion Pro Med</vt:lpstr>
      <vt:lpstr>Minion Pro SmBd</vt:lpstr>
      <vt:lpstr>Roboto</vt:lpstr>
      <vt:lpstr>Wingdings</vt:lpstr>
      <vt:lpstr>Тема Office</vt:lpstr>
      <vt:lpstr>Про проект «Центр трансферу технологій штучного інтелекту для відновлення сільсько- господарських земель»</vt:lpstr>
      <vt:lpstr>Етап 1: Зміст робіт та очікувані результати</vt:lpstr>
      <vt:lpstr>Етап 2: Зміст робіт та очікувані результати</vt:lpstr>
      <vt:lpstr>Основні завдання з відновлення ґрунтів</vt:lpstr>
      <vt:lpstr>Команда проєкту</vt:lpstr>
      <vt:lpstr>Видання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Запровадження штучного інтелекту в освітній і науковий процеси</dc:title>
  <dc:creator>Denys Ruden</dc:creator>
  <cp:lastModifiedBy>Кравченко Володимир Миколайович</cp:lastModifiedBy>
  <cp:revision>31</cp:revision>
  <dcterms:created xsi:type="dcterms:W3CDTF">2024-08-13T09:17:14Z</dcterms:created>
  <dcterms:modified xsi:type="dcterms:W3CDTF">2025-07-01T18:32:16Z</dcterms:modified>
</cp:coreProperties>
</file>