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Relationship Id="rId5" Type="http://schemas.microsoft.com/office/2020/02/relationships/classificationlabels" Target="docMetadata/LabelInfo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93" r:id="rId5"/>
    <p:sldId id="272" r:id="rId6"/>
    <p:sldId id="278" r:id="rId7"/>
    <p:sldId id="285" r:id="rId8"/>
    <p:sldId id="264" r:id="rId9"/>
    <p:sldId id="261" r:id="rId10"/>
    <p:sldId id="288" r:id="rId11"/>
    <p:sldId id="280" r:id="rId12"/>
    <p:sldId id="274" r:id="rId13"/>
    <p:sldId id="290" r:id="rId14"/>
    <p:sldId id="262" r:id="rId15"/>
    <p:sldId id="268" r:id="rId16"/>
    <p:sldId id="263" r:id="rId17"/>
    <p:sldId id="299" r:id="rId18"/>
    <p:sldId id="304" r:id="rId19"/>
    <p:sldId id="300" r:id="rId20"/>
    <p:sldId id="275" r:id="rId21"/>
    <p:sldId id="295" r:id="rId22"/>
    <p:sldId id="296" r:id="rId23"/>
    <p:sldId id="297" r:id="rId24"/>
    <p:sldId id="298" r:id="rId25"/>
    <p:sldId id="301" r:id="rId26"/>
    <p:sldId id="302" r:id="rId27"/>
    <p:sldId id="303" r:id="rId28"/>
    <p:sldId id="305" r:id="rId29"/>
    <p:sldId id="27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1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84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0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99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40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06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71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81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61EE5-FA94-4921-9C98-F01F33B4175F}" type="datetimeFigureOut">
              <a:rPr lang="ru-RU" smtClean="0"/>
              <a:t>01.07.2025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B9050-D8B1-4450-AE62-A49DAB459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96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446" y="548640"/>
            <a:ext cx="11489477" cy="427155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sz="1800" b="1" i="1" dirty="0" smtClean="0"/>
              <a:t> </a:t>
            </a:r>
            <a:br>
              <a:rPr lang="ru-RU" sz="1800" b="1" i="1" dirty="0" smtClean="0"/>
            </a:br>
            <a:r>
              <a:rPr lang="ru-RU" sz="4400" b="1" dirty="0" err="1">
                <a:latin typeface="Arial Narrow" panose="020B0606020202030204" pitchFamily="34" charset="0"/>
              </a:rPr>
              <a:t>Моделі</a:t>
            </a:r>
            <a:r>
              <a:rPr lang="ru-RU" sz="4400" b="1" dirty="0">
                <a:latin typeface="Arial Narrow" panose="020B0606020202030204" pitchFamily="34" charset="0"/>
              </a:rPr>
              <a:t> </a:t>
            </a:r>
            <a:r>
              <a:rPr lang="ru-RU" sz="4400" b="1" dirty="0" err="1">
                <a:latin typeface="Arial Narrow" panose="020B0606020202030204" pitchFamily="34" charset="0"/>
              </a:rPr>
              <a:t>техногенно</a:t>
            </a:r>
            <a:r>
              <a:rPr lang="ru-RU" sz="4400" b="1" dirty="0">
                <a:latin typeface="Arial Narrow" panose="020B0606020202030204" pitchFamily="34" charset="0"/>
              </a:rPr>
              <a:t> </a:t>
            </a:r>
            <a:r>
              <a:rPr lang="ru-RU" sz="4400" b="1" dirty="0" err="1">
                <a:latin typeface="Arial Narrow" panose="020B0606020202030204" pitchFamily="34" charset="0"/>
              </a:rPr>
              <a:t>створених</a:t>
            </a:r>
            <a:r>
              <a:rPr lang="ru-RU" sz="4400" b="1" dirty="0">
                <a:latin typeface="Arial Narrow" panose="020B0606020202030204" pitchFamily="34" charset="0"/>
              </a:rPr>
              <a:t> </a:t>
            </a:r>
            <a:r>
              <a:rPr lang="ru-RU" sz="4400" b="1" dirty="0" err="1">
                <a:latin typeface="Arial Narrow" panose="020B0606020202030204" pitchFamily="34" charset="0"/>
              </a:rPr>
              <a:t>ґрунтових</a:t>
            </a:r>
            <a:r>
              <a:rPr lang="ru-RU" sz="4400" b="1" dirty="0">
                <a:latin typeface="Arial Narrow" panose="020B0606020202030204" pitchFamily="34" charset="0"/>
              </a:rPr>
              <a:t> </a:t>
            </a:r>
            <a:r>
              <a:rPr lang="ru-RU" sz="4400" b="1" dirty="0" err="1">
                <a:latin typeface="Arial Narrow" panose="020B0606020202030204" pitchFamily="34" charset="0"/>
              </a:rPr>
              <a:t>конструкцій</a:t>
            </a:r>
            <a:r>
              <a:rPr lang="ru-RU" sz="4400" b="1" dirty="0">
                <a:latin typeface="Arial Narrow" panose="020B0606020202030204" pitchFamily="34" charset="0"/>
              </a:rPr>
              <a:t> для </a:t>
            </a:r>
            <a:r>
              <a:rPr lang="ru-RU" sz="4400" b="1" dirty="0" err="1">
                <a:latin typeface="Arial Narrow" panose="020B0606020202030204" pitchFamily="34" charset="0"/>
              </a:rPr>
              <a:t>рекультивації</a:t>
            </a:r>
            <a:r>
              <a:rPr lang="ru-RU" sz="4400" b="1" dirty="0">
                <a:latin typeface="Arial Narrow" panose="020B0606020202030204" pitchFamily="34" charset="0"/>
              </a:rPr>
              <a:t> земель, </a:t>
            </a:r>
            <a:r>
              <a:rPr lang="ru-RU" sz="4400" b="1" dirty="0" smtClean="0">
                <a:latin typeface="Arial Narrow" panose="020B0606020202030204" pitchFamily="34" charset="0"/>
              </a:rPr>
              <a:t/>
            </a:r>
            <a:br>
              <a:rPr lang="ru-RU" sz="4400" b="1" dirty="0" smtClean="0">
                <a:latin typeface="Arial Narrow" panose="020B0606020202030204" pitchFamily="34" charset="0"/>
              </a:rPr>
            </a:br>
            <a:r>
              <a:rPr lang="ru-RU" sz="4400" b="1" dirty="0" err="1" smtClean="0">
                <a:latin typeface="Arial Narrow" panose="020B0606020202030204" pitchFamily="34" charset="0"/>
              </a:rPr>
              <a:t>пошкоджених</a:t>
            </a:r>
            <a:r>
              <a:rPr lang="ru-RU" sz="4400" b="1" dirty="0" smtClean="0">
                <a:latin typeface="Arial Narrow" panose="020B0606020202030204" pitchFamily="34" charset="0"/>
              </a:rPr>
              <a:t> </a:t>
            </a:r>
            <a:r>
              <a:rPr lang="ru-RU" sz="4400" b="1" dirty="0" err="1">
                <a:latin typeface="Arial Narrow" panose="020B0606020202030204" pitchFamily="34" charset="0"/>
              </a:rPr>
              <a:t>воєнними</a:t>
            </a:r>
            <a:r>
              <a:rPr lang="ru-RU" sz="4400" b="1" dirty="0">
                <a:latin typeface="Arial Narrow" panose="020B0606020202030204" pitchFamily="34" charset="0"/>
              </a:rPr>
              <a:t> </a:t>
            </a:r>
            <a:r>
              <a:rPr lang="ru-RU" sz="4400" b="1" dirty="0" err="1" smtClean="0">
                <a:latin typeface="Arial Narrow" panose="020B0606020202030204" pitchFamily="34" charset="0"/>
              </a:rPr>
              <a:t>діями</a:t>
            </a:r>
            <a:r>
              <a:rPr lang="ru-RU" sz="4400" b="1" dirty="0" smtClean="0">
                <a:latin typeface="Arial Narrow" panose="020B0606020202030204" pitchFamily="34" charset="0"/>
              </a:rPr>
              <a:t/>
            </a:r>
            <a:br>
              <a:rPr lang="ru-RU" sz="4400" b="1" dirty="0" smtClean="0">
                <a:latin typeface="Arial Narrow" panose="020B0606020202030204" pitchFamily="34" charset="0"/>
              </a:rPr>
            </a:br>
            <a:r>
              <a:rPr lang="ru-RU" sz="1600" b="1" i="1" dirty="0">
                <a:latin typeface="Arial Narrow" panose="020B0606020202030204" pitchFamily="34" charset="0"/>
              </a:rPr>
              <a:t/>
            </a:r>
            <a:br>
              <a:rPr lang="ru-RU" sz="1600" b="1" i="1" dirty="0">
                <a:latin typeface="Arial Narrow" panose="020B0606020202030204" pitchFamily="34" charset="0"/>
              </a:rPr>
            </a:br>
            <a:endParaRPr lang="ru-RU" sz="16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5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77" y="259122"/>
            <a:ext cx="4831447" cy="64419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836" y="259121"/>
            <a:ext cx="4831447" cy="644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8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029" y="283458"/>
            <a:ext cx="10515600" cy="1163206"/>
          </a:xfrm>
        </p:spPr>
        <p:txBody>
          <a:bodyPr/>
          <a:lstStyle/>
          <a:p>
            <a:pPr algn="ctr"/>
            <a:r>
              <a:rPr lang="uk-UA" dirty="0" smtClean="0"/>
              <a:t>Вирви від </a:t>
            </a:r>
            <a:r>
              <a:rPr lang="uk-UA" dirty="0" err="1" smtClean="0"/>
              <a:t>артелерійських</a:t>
            </a:r>
            <a:r>
              <a:rPr lang="uk-UA" dirty="0" smtClean="0"/>
              <a:t> снарядів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47" y="1243021"/>
            <a:ext cx="9867331" cy="5453688"/>
          </a:xfrm>
        </p:spPr>
      </p:pic>
      <p:sp>
        <p:nvSpPr>
          <p:cNvPr id="5" name="Овал 4"/>
          <p:cNvSpPr/>
          <p:nvPr/>
        </p:nvSpPr>
        <p:spPr>
          <a:xfrm>
            <a:off x="4026090" y="2565779"/>
            <a:ext cx="2292823" cy="20335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49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7048" y="174057"/>
            <a:ext cx="4024952" cy="383838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Дослідження самовідновлення вирви від артилерійського снаряду 155 мм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" y="272956"/>
            <a:ext cx="8120992" cy="6274606"/>
          </a:xfrm>
        </p:spPr>
      </p:pic>
    </p:spTree>
    <p:extLst>
      <p:ext uri="{BB962C8B-B14F-4D97-AF65-F5344CB8AC3E}">
        <p14:creationId xmlns:p14="http://schemas.microsoft.com/office/powerpoint/2010/main" val="107572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477" y="286602"/>
            <a:ext cx="11859905" cy="533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400"/>
              </a:spcAft>
            </a:pP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Механічна деформація ґрунтів у результаті військових дій супроводжується складними процесами: </a:t>
            </a:r>
            <a:endParaRPr lang="uk-UA" sz="3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400"/>
              </a:spcAft>
            </a:pPr>
            <a:endParaRPr lang="uk-UA" sz="3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стисненням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твердих часток, </a:t>
            </a:r>
            <a:endParaRPr lang="uk-UA" sz="3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стисненням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води та повітря, що знаходяться в порах ґрунту</a:t>
            </a: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руйнуванням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зв’язків між частками та їхнім взаємним зміщенням</a:t>
            </a: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457200" indent="-4572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зміною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товщини плівок води та віджиманням вільної води з пор ґрунту. </a:t>
            </a:r>
            <a:endParaRPr lang="uk-UA" sz="3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6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3" y="109183"/>
            <a:ext cx="4972756" cy="66303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71" y="109183"/>
            <a:ext cx="4931813" cy="65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0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6951" y="365125"/>
            <a:ext cx="6208143" cy="6538795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96964" y="95534"/>
            <a:ext cx="4339987" cy="386231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/>
              <a:t>Включення у фортифікаційних спорудах: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залишки плівки поліетиленової у земляному складі </a:t>
            </a:r>
            <a:r>
              <a:rPr lang="uk-UA" b="1" dirty="0" smtClean="0"/>
              <a:t>снарядів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69490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3" y="549052"/>
            <a:ext cx="5105828" cy="6464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308" y="393729"/>
            <a:ext cx="4822210" cy="6429614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66673" y="0"/>
            <a:ext cx="11452037" cy="116157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/>
              <a:t>Докази мародерства, знайдені в капонірах </a:t>
            </a:r>
            <a:endParaRPr lang="ru-RU" b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4469641" y="1599499"/>
            <a:ext cx="3616656" cy="2019869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FF00"/>
                </a:solidFill>
              </a:rPr>
              <a:t>Дитяча іграшка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flipH="1">
            <a:off x="2674961" y="3300702"/>
            <a:ext cx="4067032" cy="1856095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solidFill>
                  <a:srgbClr val="FFFF00"/>
                </a:solidFill>
              </a:rPr>
              <a:t>Жіноче взуття (чобіт)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3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365125"/>
            <a:ext cx="11094493" cy="5871902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>
                <a:latin typeface="Arial Narrow" panose="020B0606020202030204" pitchFamily="34" charset="0"/>
              </a:rPr>
              <a:t>Вимоги до рекультивованих земельних ділянок сільськогосподарського призначення, порушених воєнними діями</a:t>
            </a:r>
            <a:r>
              <a:rPr lang="ru-RU" sz="5400" dirty="0">
                <a:latin typeface="Arial Narrow" panose="020B0606020202030204" pitchFamily="34" charset="0"/>
              </a:rPr>
              <a:t/>
            </a:r>
            <a:br>
              <a:rPr lang="ru-RU" sz="5400" dirty="0">
                <a:latin typeface="Arial Narrow" panose="020B0606020202030204" pitchFamily="34" charset="0"/>
              </a:rPr>
            </a:br>
            <a:endParaRPr lang="ru-RU" sz="5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90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118" y="242484"/>
            <a:ext cx="11335603" cy="6390328"/>
          </a:xfrm>
        </p:spPr>
        <p:txBody>
          <a:bodyPr>
            <a:noAutofit/>
          </a:bodyPr>
          <a:lstStyle/>
          <a:p>
            <a:r>
              <a:rPr lang="uk-UA" sz="4000" dirty="0" smtClean="0"/>
              <a:t>Головною</a:t>
            </a:r>
            <a:r>
              <a:rPr lang="uk-UA" sz="4000" b="1" i="1" dirty="0" smtClean="0"/>
              <a:t> </a:t>
            </a:r>
            <a:r>
              <a:rPr lang="uk-UA" sz="4000" dirty="0" smtClean="0"/>
              <a:t>вимогою до </a:t>
            </a:r>
            <a:r>
              <a:rPr lang="uk-UA" sz="4000" dirty="0"/>
              <a:t>рекультивованих земельних ділянок сільськогосподарського призначення, порушених воєнними діями є виконання комплексу заходів, спрямованих на </a:t>
            </a:r>
            <a:r>
              <a:rPr lang="uk-UA" sz="4000" b="1" u="sng" dirty="0"/>
              <a:t>зменшення неоднорідності (строкатості) параметрів ґрунтового покрив</a:t>
            </a:r>
            <a:r>
              <a:rPr lang="uk-UA" sz="4000" dirty="0"/>
              <a:t>у. </a:t>
            </a:r>
            <a:endParaRPr lang="uk-UA" sz="4000" dirty="0" smtClean="0"/>
          </a:p>
          <a:p>
            <a:pPr marL="0" indent="0">
              <a:buNone/>
            </a:pPr>
            <a:r>
              <a:rPr lang="uk-UA" sz="4000" dirty="0" smtClean="0"/>
              <a:t>Це </a:t>
            </a:r>
            <a:r>
              <a:rPr lang="uk-UA" sz="4000" dirty="0"/>
              <a:t>забезпечується за рахунок підбору субстратів з подібними параметрами</a:t>
            </a:r>
            <a:r>
              <a:rPr lang="uk-UA" sz="4000" b="1" dirty="0"/>
              <a:t>.</a:t>
            </a:r>
            <a:r>
              <a:rPr lang="uk-UA" sz="4000" dirty="0"/>
              <a:t> Вибір видів робіт із вертикального планування ґрунтового профілю залежить від розмірів порушеної поверхні, а також від фізико-біологічних властивостей ґрунтів. </a:t>
            </a:r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20950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51" y="341194"/>
            <a:ext cx="11053549" cy="58357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600" dirty="0">
                <a:latin typeface="Arial Narrow" panose="020B0606020202030204" pitchFamily="34" charset="0"/>
              </a:rPr>
              <a:t>Не менш важливим чинником успішності рекультивації є заходи</a:t>
            </a:r>
            <a:r>
              <a:rPr lang="uk-UA" sz="3600" b="1" i="1" dirty="0">
                <a:latin typeface="Arial Narrow" panose="020B0606020202030204" pitchFamily="34" charset="0"/>
              </a:rPr>
              <a:t> </a:t>
            </a:r>
            <a:r>
              <a:rPr lang="uk-UA" sz="3600" dirty="0">
                <a:latin typeface="Arial Narrow" panose="020B0606020202030204" pitchFamily="34" charset="0"/>
              </a:rPr>
              <a:t>із запобігання </a:t>
            </a:r>
            <a:r>
              <a:rPr lang="uk-UA" sz="3600" b="1" u="sng" dirty="0">
                <a:latin typeface="Arial Narrow" panose="020B0606020202030204" pitchFamily="34" charset="0"/>
              </a:rPr>
              <a:t>локального просідання </a:t>
            </a:r>
            <a:r>
              <a:rPr lang="uk-UA" sz="3600" dirty="0">
                <a:latin typeface="Arial Narrow" panose="020B0606020202030204" pitchFamily="34" charset="0"/>
              </a:rPr>
              <a:t>відновлених земельних ділянок. </a:t>
            </a:r>
            <a:endParaRPr lang="uk-UA" sz="36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uk-UA" sz="2400" dirty="0" smtClean="0">
                <a:latin typeface="Arial Narrow" panose="020B0606020202030204" pitchFamily="34" charset="0"/>
              </a:rPr>
              <a:t>Рельєф </a:t>
            </a:r>
            <a:r>
              <a:rPr lang="uk-UA" sz="2400" dirty="0">
                <a:latin typeface="Arial Narrow" panose="020B0606020202030204" pitchFamily="34" charset="0"/>
              </a:rPr>
              <a:t>і форма рекультивованих ділянок повинні забезпечувати їх ефективне господарче використання. </a:t>
            </a:r>
            <a:endParaRPr lang="uk-UA" sz="24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uk-UA" sz="2400" dirty="0" smtClean="0">
                <a:latin typeface="Arial Narrow" panose="020B0606020202030204" pitchFamily="34" charset="0"/>
              </a:rPr>
              <a:t>Рельєф </a:t>
            </a:r>
            <a:r>
              <a:rPr lang="uk-UA" sz="2400" dirty="0">
                <a:latin typeface="Arial Narrow" panose="020B0606020202030204" pitchFamily="34" charset="0"/>
              </a:rPr>
              <a:t>і експозиція схилів є основними чинниками, що обумовлюють мікроклімат порушеної території. </a:t>
            </a:r>
            <a:endParaRPr lang="uk-UA" sz="24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uk-UA" sz="3600" u="sng" dirty="0" smtClean="0">
                <a:latin typeface="Arial Narrow" panose="020B0606020202030204" pitchFamily="34" charset="0"/>
              </a:rPr>
              <a:t>Період </a:t>
            </a:r>
            <a:r>
              <a:rPr lang="uk-UA" sz="3600" u="sng" dirty="0">
                <a:latin typeface="Arial Narrow" panose="020B0606020202030204" pitchFamily="34" charset="0"/>
              </a:rPr>
              <a:t>часу, необхідний для самоущільнення різноманітних видів насипних ґрунтів і досягнення рівноважної щільності складення, становлять: </a:t>
            </a:r>
            <a:r>
              <a:rPr lang="uk-UA" sz="3600" dirty="0">
                <a:latin typeface="Arial Narrow" panose="020B0606020202030204" pitchFamily="34" charset="0"/>
              </a:rPr>
              <a:t>для насипних ґрунтів піщаного і супіщаного гранулометричного складу – до двох років; для суглинкових –  2-3 роки; для </a:t>
            </a:r>
            <a:r>
              <a:rPr lang="uk-UA" sz="3600" dirty="0" err="1">
                <a:latin typeface="Arial Narrow" panose="020B0606020202030204" pitchFamily="34" charset="0"/>
              </a:rPr>
              <a:t>глинисних</a:t>
            </a:r>
            <a:r>
              <a:rPr lang="uk-UA" sz="3600" dirty="0">
                <a:latin typeface="Arial Narrow" panose="020B0606020202030204" pitchFamily="34" charset="0"/>
              </a:rPr>
              <a:t> субстратів – 4-5 років. </a:t>
            </a:r>
            <a:endParaRPr lang="ru-RU" sz="3600" dirty="0">
              <a:latin typeface="Arial Narrow" panose="020B0606020202030204" pitchFamily="34" charset="0"/>
            </a:endParaRPr>
          </a:p>
          <a:p>
            <a:pPr algn="ctr"/>
            <a:endParaRPr lang="ru-RU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5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062" y="431591"/>
            <a:ext cx="1166513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Воєнні дії на території України спричинили масштабну руйнацію </a:t>
            </a:r>
            <a:r>
              <a:rPr lang="uk-UA" sz="40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грунтового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вкриття на значних територіях. Це призводить до різних видів деградації ґрунтового покриву, суттєво знижуючи притаманні ґрунту продуктивні і інші еколого-біосферні функції.  </a:t>
            </a:r>
            <a:endParaRPr lang="uk-UA" sz="40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/>
            <a:r>
              <a:rPr lang="uk-UA" sz="40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Тому 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відновлення земель, порушених воєнними діями, є важливою проблемою, адже наслідки воєнних дій для навколишнього середовища часто недооцінюються, оскільки воєнні дії (особливо довгострокові) призводять до деградації ґрунтових ресурсів.  </a:t>
            </a:r>
            <a:endParaRPr lang="ru-RU" sz="4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55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1996382" cy="652363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uk-UA" sz="4000" b="1" dirty="0">
                <a:latin typeface="Arial Narrow" panose="020B0606020202030204" pitchFamily="34" charset="0"/>
              </a:rPr>
              <a:t>Параметри субстратів, які використовуються для створення техноземних конструкцій </a:t>
            </a:r>
            <a:endParaRPr lang="uk-UA" sz="4000" b="1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uk-UA" sz="4000" dirty="0" smtClean="0">
                <a:latin typeface="Arial Narrow" panose="020B0606020202030204" pitchFamily="34" charset="0"/>
              </a:rPr>
              <a:t>(</a:t>
            </a:r>
            <a:r>
              <a:rPr lang="uk-UA" sz="4000" dirty="0" err="1">
                <a:latin typeface="Arial Narrow" panose="020B0606020202030204" pitchFamily="34" charset="0"/>
              </a:rPr>
              <a:t>гумусованість</a:t>
            </a:r>
            <a:r>
              <a:rPr lang="uk-UA" sz="4000" dirty="0">
                <a:latin typeface="Arial Narrow" panose="020B0606020202030204" pitchFamily="34" charset="0"/>
              </a:rPr>
              <a:t>, гранулометричний склад, реакція ґрунтового середовища, забезпеченість доступними рослинам елементами живлення, ступенем засолення і осолонцювання та ін.) </a:t>
            </a:r>
            <a:endParaRPr lang="uk-UA" sz="40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uk-UA" sz="4000" b="1" dirty="0" smtClean="0">
                <a:latin typeface="Arial Narrow" panose="020B0606020202030204" pitchFamily="34" charset="0"/>
              </a:rPr>
              <a:t>повинні </a:t>
            </a:r>
            <a:r>
              <a:rPr lang="uk-UA" sz="4000" b="1" dirty="0">
                <a:latin typeface="Arial Narrow" panose="020B0606020202030204" pitchFamily="34" charset="0"/>
              </a:rPr>
              <a:t>відрізнятись не більше, ніж на 10%.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3194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848" y="95216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>
                <a:latin typeface="Arial Narrow" panose="020B0606020202030204" pitchFamily="34" charset="0"/>
              </a:rPr>
              <a:t>Залежно від обсягів робіт такі планування виконуються як типовими сільськогосподарськими агрегатами ‒ різноманітними боронами, культиваторами, так і спеціальним обладнанням ‒ планувальниками, бульдозерами, </a:t>
            </a:r>
            <a:r>
              <a:rPr lang="uk-UA" sz="4000" dirty="0" smtClean="0">
                <a:latin typeface="Arial Narrow" panose="020B0606020202030204" pitchFamily="34" charset="0"/>
              </a:rPr>
              <a:t>грейдерами і ін. засобами </a:t>
            </a:r>
            <a:endParaRPr lang="ru-RU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895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33" y="365125"/>
            <a:ext cx="11273051" cy="6022027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Вимоги до якісних характеристик субстратів, </a:t>
            </a:r>
            <a:r>
              <a:rPr lang="uk-UA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що використовується для формування техноземних конструкцій</a:t>
            </a:r>
            <a:r>
              <a:rPr lang="uk-UA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/>
            </a:r>
            <a:br>
              <a:rPr lang="uk-UA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uk-UA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(</a:t>
            </a:r>
            <a:r>
              <a:rPr lang="uk-UA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гумусованої ґрунтової маси, потенційно-родючих гірських порід, інших природних і синтетичних субстратів)</a:t>
            </a:r>
            <a:r>
              <a:rPr lang="ru-RU" sz="3600" dirty="0">
                <a:latin typeface="Arial Narrow" panose="020B0606020202030204" pitchFamily="34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20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194" y="286603"/>
            <a:ext cx="1119116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</a:t>
            </a:r>
            <a:r>
              <a:rPr lang="uk-UA" sz="4000" spc="-5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критерії при встановленні потужності гумусованого </a:t>
            </a:r>
            <a:r>
              <a:rPr lang="uk-UA" sz="4000" spc="-1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шару ґрунту, що рекомендовано для нанесення - це рівень родючості ґрунтової суміші, що утворюється при змішуванні генетичних </a:t>
            </a:r>
            <a:r>
              <a:rPr lang="uk-UA" sz="4000" spc="-5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горизонтів.</a:t>
            </a:r>
          </a:p>
          <a:p>
            <a:pPr algn="ctr">
              <a:spcAft>
                <a:spcPts val="0"/>
              </a:spcAft>
            </a:pPr>
            <a:r>
              <a:rPr lang="uk-UA" sz="4000" spc="-5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 бонітету </a:t>
            </a:r>
            <a:r>
              <a:rPr lang="uk-UA" sz="4000" spc="-5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такої суміші не повинен відрізнятись від ґрунту на поряд розташованих непорушених ділянках на показник, який </a:t>
            </a:r>
            <a:r>
              <a:rPr lang="uk-UA" sz="4000" b="1" spc="-5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перевищує 10%. </a:t>
            </a:r>
            <a:endParaRPr lang="uk-UA" sz="4000" b="1" spc="-5" dirty="0" smtClean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uk-UA" sz="4000" b="1" spc="-5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2800" spc="-5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Рівень </a:t>
            </a:r>
            <a:r>
              <a:rPr lang="uk-UA" sz="2800" spc="-5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родючості відновленого </a:t>
            </a:r>
            <a:r>
              <a:rPr lang="uk-UA" sz="2800" spc="-5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грунту</a:t>
            </a:r>
            <a:r>
              <a:rPr lang="uk-UA" sz="2800" spc="-5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uk-UA" sz="28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відповідати вимогам сільськогосподарських культур, які вирощуються у конкретній природно-кліматичній зоні.</a:t>
            </a:r>
            <a:endParaRPr lang="ru-RU" sz="2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1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376" y="0"/>
            <a:ext cx="1034500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384175" algn="l"/>
              </a:tabLst>
            </a:pP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дефіциту </a:t>
            </a:r>
            <a:r>
              <a:rPr lang="uk-UA" sz="3600" spc="-15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гумусованої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ґрунтової маси можливе використання </a:t>
            </a:r>
            <a:r>
              <a:rPr lang="uk-UA" sz="3600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субстратів потенційно родючих гірських порід.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Такі субстрати повинні відповідати вимогам ДСТУ 7906:2015 «Захист довкілля. Придатність розкривних та вміщувальних гірських порід для біологічної рекультивації земель. Класифікація». </a:t>
            </a:r>
            <a:endParaRPr lang="uk-UA" sz="3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  <a:tabLst>
                <a:tab pos="384175" algn="l"/>
              </a:tabLst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Основними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параметрами для визначення їх придатності є показники гранулометричного складу і ґрунтово-геологічна характеристика, показники хімічного складу (реакція середовища, засоленість, кількість гіпсу, карбонатів, поглинутого натрію в ГВК, вміст рухомого алюмінію, важких металів та радіоактивних елементів. </a:t>
            </a:r>
            <a:endParaRPr lang="ru-RU" sz="36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6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8950" y="2090845"/>
            <a:ext cx="10613408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71830" lvl="0" algn="ctr">
              <a:lnSpc>
                <a:spcPct val="150000"/>
              </a:lnSpc>
              <a:spcAft>
                <a:spcPts val="0"/>
              </a:spcAft>
            </a:pPr>
            <a:r>
              <a:rPr lang="uk-UA" sz="48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Джерела забезпечення субстратами для виконання земляних робіт на технічному етапі рекультивації</a:t>
            </a:r>
            <a:endParaRPr lang="ru-RU" sz="48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35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6729" y="504967"/>
            <a:ext cx="11013744" cy="736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  <a:tabLst>
                <a:tab pos="384175" algn="l"/>
              </a:tabLst>
            </a:pP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 поширеним субстратом є гумусована ґрунтова маса, яку відбирають із непорушеної земельної ділянки, що безпосередньо межує з вирвами. Якщо глибина вирви перевищує глибину ґрунтового профілю (до порушення), доцільно використовувати матеріал, подібний до материнської породи. </a:t>
            </a:r>
            <a:endParaRPr lang="ru-RU" sz="40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384175" algn="l"/>
              </a:tabLst>
            </a:pPr>
            <a:endParaRPr lang="ru-RU" sz="4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36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4149" y="791570"/>
            <a:ext cx="109591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процесі рекультивації вирв можливо використовувати для формування </a:t>
            </a:r>
            <a:r>
              <a:rPr lang="uk-UA" sz="40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підстилаючої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основи (нижньої частини </a:t>
            </a:r>
            <a:r>
              <a:rPr lang="uk-UA" sz="4000" dirty="0" err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негумусованої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товщі ґрунтової конструкції) й інші субстрати ‒ полідисперсні нефітотоксичні матеріали природного або штучного походження з подібними фізичними параметрами, насамперед за дисперсністю </a:t>
            </a:r>
            <a:endParaRPr lang="uk-UA" sz="40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40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допустиме відхилення ±10% за вмістом фракції «фізичної глини»).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49047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709" y="417377"/>
            <a:ext cx="10724605" cy="6061800"/>
          </a:xfrm>
        </p:spPr>
        <p:txBody>
          <a:bodyPr>
            <a:noAutofit/>
          </a:bodyPr>
          <a:lstStyle/>
          <a:p>
            <a:r>
              <a:rPr lang="uk-UA" dirty="0">
                <a:latin typeface="Arial Narrow" panose="020B0606020202030204" pitchFamily="34" charset="0"/>
              </a:rPr>
              <a:t>Технологія рекультивації вирв залежить від їх глибини. </a:t>
            </a:r>
            <a:r>
              <a:rPr lang="uk-UA" dirty="0" smtClean="0">
                <a:latin typeface="Arial Narrow" panose="020B0606020202030204" pitchFamily="34" charset="0"/>
              </a:rPr>
              <a:t/>
            </a:r>
            <a:br>
              <a:rPr lang="uk-UA" dirty="0" smtClean="0">
                <a:latin typeface="Arial Narrow" panose="020B0606020202030204" pitchFamily="34" charset="0"/>
              </a:rPr>
            </a:br>
            <a:r>
              <a:rPr lang="uk-UA" dirty="0" smtClean="0">
                <a:latin typeface="Arial Narrow" panose="020B0606020202030204" pitchFamily="34" charset="0"/>
              </a:rPr>
              <a:t>Так</a:t>
            </a:r>
            <a:r>
              <a:rPr lang="uk-UA" dirty="0">
                <a:latin typeface="Arial Narrow" panose="020B0606020202030204" pitchFamily="34" charset="0"/>
              </a:rPr>
              <a:t>, вирви глибиною, що не перевищує межі гумусованого профілю, засипають </a:t>
            </a:r>
            <a:r>
              <a:rPr lang="uk-UA" dirty="0" err="1">
                <a:latin typeface="Arial Narrow" panose="020B0606020202030204" pitchFamily="34" charset="0"/>
              </a:rPr>
              <a:t>гумусованою</a:t>
            </a:r>
            <a:r>
              <a:rPr lang="uk-UA" dirty="0">
                <a:latin typeface="Arial Narrow" panose="020B0606020202030204" pitchFamily="34" charset="0"/>
              </a:rPr>
              <a:t> ґрунтовою масою з території, яка безпосередньо знаходиться поряд з вирвою</a:t>
            </a:r>
            <a:r>
              <a:rPr lang="uk-UA">
                <a:latin typeface="Arial Narrow" panose="020B0606020202030204" pitchFamily="34" charset="0"/>
              </a:rPr>
              <a:t>. </a:t>
            </a:r>
            <a:r>
              <a:rPr lang="uk-UA" smtClean="0">
                <a:latin typeface="Arial Narrow" panose="020B0606020202030204" pitchFamily="34" charset="0"/>
              </a:rPr>
              <a:t/>
            </a:r>
            <a:br>
              <a:rPr lang="uk-UA" smtClean="0">
                <a:latin typeface="Arial Narrow" panose="020B0606020202030204" pitchFamily="34" charset="0"/>
              </a:rPr>
            </a:br>
            <a:r>
              <a:rPr lang="uk-UA" smtClean="0">
                <a:latin typeface="Arial Narrow" panose="020B0606020202030204" pitchFamily="34" charset="0"/>
              </a:rPr>
              <a:t>Так</a:t>
            </a:r>
            <a:r>
              <a:rPr lang="uk-UA" dirty="0">
                <a:latin typeface="Arial Narrow" panose="020B0606020202030204" pitchFamily="34" charset="0"/>
              </a:rPr>
              <a:t>, для заповнення 1 м</a:t>
            </a:r>
            <a:r>
              <a:rPr lang="uk-UA" baseline="30000" dirty="0">
                <a:latin typeface="Arial Narrow" panose="020B0606020202030204" pitchFamily="34" charset="0"/>
              </a:rPr>
              <a:t>3</a:t>
            </a:r>
            <a:r>
              <a:rPr lang="uk-UA" dirty="0">
                <a:latin typeface="Arial Narrow" panose="020B0606020202030204" pitchFamily="34" charset="0"/>
              </a:rPr>
              <a:t> вирви  достатньо зняти (перемістити) шар </a:t>
            </a:r>
            <a:r>
              <a:rPr lang="uk-UA" dirty="0" err="1">
                <a:latin typeface="Arial Narrow" panose="020B0606020202030204" pitchFamily="34" charset="0"/>
              </a:rPr>
              <a:t>грунту</a:t>
            </a:r>
            <a:r>
              <a:rPr lang="uk-UA" dirty="0">
                <a:latin typeface="Arial Narrow" panose="020B0606020202030204" pitchFamily="34" charset="0"/>
              </a:rPr>
              <a:t> у 2‒3 см з прилеглої до кратеру площі у 30‒50 м</a:t>
            </a:r>
            <a:r>
              <a:rPr lang="uk-UA" baseline="30000" dirty="0">
                <a:latin typeface="Arial Narrow" panose="020B0606020202030204" pitchFamily="34" charset="0"/>
              </a:rPr>
              <a:t>2</a:t>
            </a:r>
            <a:r>
              <a:rPr lang="uk-UA" dirty="0">
                <a:latin typeface="Arial Narrow" panose="020B0606020202030204" pitchFamily="34" charset="0"/>
              </a:rPr>
              <a:t>. </a:t>
            </a:r>
            <a:r>
              <a:rPr lang="ru-RU" dirty="0">
                <a:latin typeface="Arial Narrow" panose="020B0606020202030204" pitchFamily="34" charset="0"/>
              </a:rPr>
              <a:t/>
            </a:r>
            <a:br>
              <a:rPr lang="ru-RU" dirty="0">
                <a:latin typeface="Arial Narrow" panose="020B0606020202030204" pitchFamily="34" charset="0"/>
              </a:rPr>
            </a:b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431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859" y="3244803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/>
              <a:t>Дякую за увагу!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24890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955" y="532263"/>
            <a:ext cx="11641541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uk-UA" sz="3600" b="1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Механічна деградація (пошкодження) ґрунтів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обумовлена зниженням якості ґрунту, що проявляється у механічній деформації ґрунтового </a:t>
            </a: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покриву:</a:t>
            </a:r>
          </a:p>
          <a:p>
            <a:pPr marL="571500" indent="-5715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утворення кратерів </a:t>
            </a: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(вирв) від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бомбардування, мінування та розмінування </a:t>
            </a: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територій</a:t>
            </a:r>
          </a:p>
          <a:p>
            <a:pPr marL="571500" indent="-5715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будівництва наземних і підземних захисних споруд,</a:t>
            </a:r>
          </a:p>
          <a:p>
            <a:pPr marL="571500" indent="-5715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переміщення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колісної та гусеничної військової техніки, </a:t>
            </a:r>
            <a:endParaRPr lang="uk-UA" sz="3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тимчасової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 довготривалої дислокації військових підрозділів, </a:t>
            </a:r>
            <a:endParaRPr lang="uk-UA" sz="36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uk-UA" sz="36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будівництва </a:t>
            </a:r>
            <a:r>
              <a:rPr lang="uk-UA" sz="3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оборонної інфраструктури тощо.</a:t>
            </a:r>
            <a:endParaRPr lang="ru-RU" sz="36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95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3037" y="516805"/>
            <a:ext cx="114322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механічного руйнування ґрунтів призводять також </a:t>
            </a:r>
            <a:r>
              <a:rPr lang="uk-UA" sz="40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фортифікаційних споруд (риття окопів, бліндажів, влаштування бойових позицій). </a:t>
            </a:r>
            <a:endParaRPr lang="uk-UA" sz="4000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40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Крім 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того, ґрунти засмічуються і забруднюються різноманітними  металевими відходами у вигляді гільз, вибухових речовин, а також боєприпасів, які не </a:t>
            </a:r>
            <a:r>
              <a:rPr lang="uk-UA" sz="40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розірвалися і обумовлюють значну </a:t>
            </a:r>
            <a:r>
              <a:rPr lang="uk-UA" sz="4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небезпеку для життя людини та навколишнього природного середовища. </a:t>
            </a:r>
            <a:endParaRPr lang="ru-RU" sz="4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1708" y="0"/>
            <a:ext cx="11282150" cy="657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uk-UA" sz="28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Деградаційні зміни </a:t>
            </a:r>
            <a:r>
              <a:rPr lang="uk-UA" sz="28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ґрунтах, спричинених </a:t>
            </a:r>
            <a:r>
              <a:rPr lang="uk-UA" sz="2800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воєнними діями</a:t>
            </a:r>
            <a:endParaRPr lang="ru-RU" sz="2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391621"/>
              </p:ext>
            </p:extLst>
          </p:nvPr>
        </p:nvGraphicFramePr>
        <p:xfrm>
          <a:off x="411708" y="720895"/>
          <a:ext cx="11530084" cy="5980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046">
                  <a:extLst>
                    <a:ext uri="{9D8B030D-6E8A-4147-A177-3AD203B41FA5}">
                      <a16:colId xmlns:a16="http://schemas.microsoft.com/office/drawing/2014/main" val="1751015297"/>
                    </a:ext>
                  </a:extLst>
                </a:gridCol>
                <a:gridCol w="2257919">
                  <a:extLst>
                    <a:ext uri="{9D8B030D-6E8A-4147-A177-3AD203B41FA5}">
                      <a16:colId xmlns:a16="http://schemas.microsoft.com/office/drawing/2014/main" val="3664203210"/>
                    </a:ext>
                  </a:extLst>
                </a:gridCol>
                <a:gridCol w="7936119">
                  <a:extLst>
                    <a:ext uri="{9D8B030D-6E8A-4147-A177-3AD203B41FA5}">
                      <a16:colId xmlns:a16="http://schemas.microsoft.com/office/drawing/2014/main" val="4251278717"/>
                    </a:ext>
                  </a:extLst>
                </a:gridCol>
              </a:tblGrid>
              <a:tr h="864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000" dirty="0">
                          <a:effectLst/>
                        </a:rPr>
                        <a:t>Тип деградації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000" dirty="0">
                          <a:effectLst/>
                        </a:rPr>
                        <a:t>Вид деградації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000" dirty="0">
                          <a:effectLst/>
                        </a:rPr>
                        <a:t>Механізм вплину та/або характер змін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anchor="ctr"/>
                </a:tc>
                <a:extLst>
                  <a:ext uri="{0D108BD9-81ED-4DB2-BD59-A6C34878D82A}">
                    <a16:rowId xmlns:a16="http://schemas.microsoft.com/office/drawing/2014/main" val="214027034"/>
                  </a:ext>
                </a:extLst>
              </a:tr>
              <a:tr h="37501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400">
                          <a:effectLst/>
                        </a:rPr>
                        <a:t>Механічна</a:t>
                      </a:r>
                      <a:endParaRPr lang="ru-RU" sz="24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400">
                          <a:effectLst/>
                        </a:rPr>
                        <a:t>(профілеруйнувальна)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400" dirty="0">
                          <a:effectLst/>
                        </a:rPr>
                        <a:t>Механічні руйнування: </a:t>
                      </a:r>
                      <a:r>
                        <a:rPr lang="uk-UA" sz="2400" dirty="0" smtClean="0">
                          <a:effectLst/>
                        </a:rPr>
                        <a:t>лінійні і </a:t>
                      </a:r>
                      <a:r>
                        <a:rPr lang="uk-UA" sz="2400" dirty="0">
                          <a:effectLst/>
                        </a:rPr>
                        <a:t>площинні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2400" dirty="0">
                          <a:effectLst/>
                        </a:rPr>
                        <a:t>Деформація морфологічної будови профілю, </a:t>
                      </a:r>
                      <a:r>
                        <a:rPr lang="uk-UA" sz="2400" dirty="0" smtClean="0">
                          <a:effectLst/>
                        </a:rPr>
                        <a:t>переміщення і перемішування  </a:t>
                      </a:r>
                      <a:r>
                        <a:rPr lang="uk-UA" sz="2400" dirty="0" err="1" smtClean="0">
                          <a:effectLst/>
                        </a:rPr>
                        <a:t>грунтової</a:t>
                      </a:r>
                      <a:r>
                        <a:rPr lang="uk-UA" sz="2400" dirty="0" smtClean="0">
                          <a:effectLst/>
                        </a:rPr>
                        <a:t> маси горизонтів </a:t>
                      </a:r>
                      <a:r>
                        <a:rPr lang="uk-UA" sz="2400" dirty="0">
                          <a:effectLst/>
                        </a:rPr>
                        <a:t>ґрунту цілеспрямованої дії через </a:t>
                      </a:r>
                      <a:r>
                        <a:rPr lang="uk-UA" sz="2400" dirty="0" smtClean="0">
                          <a:effectLst/>
                        </a:rPr>
                        <a:t>будівництво </a:t>
                      </a:r>
                      <a:r>
                        <a:rPr lang="uk-UA" sz="2400" dirty="0">
                          <a:effectLst/>
                        </a:rPr>
                        <a:t>фортифікаційних </a:t>
                      </a:r>
                      <a:r>
                        <a:rPr lang="uk-UA" sz="2400" dirty="0" smtClean="0">
                          <a:effectLst/>
                        </a:rPr>
                        <a:t>споруд (капоніри, окопи, склади боєприпасів, бліндажі</a:t>
                      </a:r>
                      <a:r>
                        <a:rPr lang="uk-UA" sz="2400" baseline="0" dirty="0" smtClean="0">
                          <a:effectLst/>
                        </a:rPr>
                        <a:t> і ін.)</a:t>
                      </a:r>
                      <a:r>
                        <a:rPr lang="uk-UA" sz="2400" dirty="0" smtClean="0">
                          <a:effectLst/>
                        </a:rPr>
                        <a:t>;</a:t>
                      </a:r>
                      <a:endParaRPr lang="ru-RU" sz="2400" dirty="0"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2400" dirty="0" smtClean="0">
                          <a:effectLst/>
                        </a:rPr>
                        <a:t>Локальні </a:t>
                      </a:r>
                      <a:r>
                        <a:rPr lang="uk-UA" sz="2400" dirty="0">
                          <a:effectLst/>
                        </a:rPr>
                        <a:t>вирви </a:t>
                      </a:r>
                      <a:r>
                        <a:rPr lang="uk-UA" sz="2400" dirty="0" smtClean="0">
                          <a:effectLst/>
                        </a:rPr>
                        <a:t>різного діаметру </a:t>
                      </a:r>
                      <a:r>
                        <a:rPr lang="uk-UA" sz="2400" dirty="0">
                          <a:effectLst/>
                        </a:rPr>
                        <a:t>та </a:t>
                      </a:r>
                      <a:r>
                        <a:rPr lang="uk-UA" sz="2400" dirty="0" smtClean="0">
                          <a:effectLst/>
                        </a:rPr>
                        <a:t>глибини </a:t>
                      </a:r>
                      <a:r>
                        <a:rPr lang="uk-UA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мін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снарядів</a:t>
                      </a:r>
                      <a:r>
                        <a:rPr lang="uk-U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400" dirty="0" smtClean="0">
                          <a:effectLst/>
                        </a:rPr>
                        <a:t>, </a:t>
                      </a:r>
                    </a:p>
                    <a:p>
                      <a:pPr marL="342900" indent="-342900" algn="just">
                        <a:lnSpc>
                          <a:spcPct val="115000"/>
                        </a:lnSpc>
                        <a:spcAft>
                          <a:spcPts val="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sz="2400" dirty="0" smtClean="0">
                          <a:effectLst/>
                        </a:rPr>
                        <a:t>Зсуви </a:t>
                      </a:r>
                      <a:r>
                        <a:rPr lang="uk-UA" sz="2400" dirty="0">
                          <a:effectLst/>
                        </a:rPr>
                        <a:t>й </a:t>
                      </a:r>
                      <a:r>
                        <a:rPr lang="uk-UA" sz="2400" dirty="0" smtClean="0">
                          <a:effectLst/>
                        </a:rPr>
                        <a:t>осідання </a:t>
                      </a:r>
                      <a:r>
                        <a:rPr lang="uk-UA" sz="2400" dirty="0" err="1" smtClean="0">
                          <a:effectLst/>
                        </a:rPr>
                        <a:t>грунтової</a:t>
                      </a:r>
                      <a:r>
                        <a:rPr lang="uk-UA" sz="2400" dirty="0" smtClean="0">
                          <a:effectLst/>
                        </a:rPr>
                        <a:t> маси</a:t>
                      </a:r>
                      <a:r>
                        <a:rPr lang="uk-UA" sz="2400" baseline="0" dirty="0" smtClean="0">
                          <a:effectLst/>
                        </a:rPr>
                        <a:t> і маси гірських порід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anchor="b"/>
                </a:tc>
                <a:extLst>
                  <a:ext uri="{0D108BD9-81ED-4DB2-BD59-A6C34878D82A}">
                    <a16:rowId xmlns:a16="http://schemas.microsoft.com/office/drawing/2014/main" val="2690720341"/>
                  </a:ext>
                </a:extLst>
              </a:tr>
              <a:tr h="1365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400" dirty="0">
                          <a:effectLst/>
                        </a:rPr>
                        <a:t>Включення </a:t>
                      </a:r>
                      <a:r>
                        <a:rPr lang="uk-UA" sz="2400" dirty="0" err="1">
                          <a:effectLst/>
                        </a:rPr>
                        <a:t>мілітарного</a:t>
                      </a:r>
                      <a:r>
                        <a:rPr lang="uk-UA" sz="2400" dirty="0">
                          <a:effectLst/>
                        </a:rPr>
                        <a:t> походження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uk-UA" sz="2400" dirty="0">
                          <a:effectLst/>
                        </a:rPr>
                        <a:t>Наявність у масі ґрунту решток органічного та/або предметів промислового походження через воєнні дії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" marR="6161" marT="0" marB="0" anchor="ctr"/>
                </a:tc>
                <a:extLst>
                  <a:ext uri="{0D108BD9-81ED-4DB2-BD59-A6C34878D82A}">
                    <a16:rowId xmlns:a16="http://schemas.microsoft.com/office/drawing/2014/main" val="1504300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042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34" y="0"/>
            <a:ext cx="11077303" cy="87091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Територія</a:t>
            </a:r>
            <a:r>
              <a:rPr lang="uk-UA" dirty="0" smtClean="0"/>
              <a:t> дослідження </a:t>
            </a:r>
            <a:br>
              <a:rPr lang="uk-UA" dirty="0" smtClean="0"/>
            </a:br>
            <a:r>
              <a:rPr lang="uk-UA" dirty="0" smtClean="0"/>
              <a:t>(с. Озера поблизу м. Гостомель)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5" y="986923"/>
            <a:ext cx="10622508" cy="5871077"/>
          </a:xfrm>
        </p:spPr>
      </p:pic>
      <p:sp>
        <p:nvSpPr>
          <p:cNvPr id="5" name="Овал 4"/>
          <p:cNvSpPr/>
          <p:nvPr/>
        </p:nvSpPr>
        <p:spPr>
          <a:xfrm>
            <a:off x="3057099" y="4558352"/>
            <a:ext cx="1637731" cy="9689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166281" y="4299046"/>
            <a:ext cx="1364776" cy="12282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02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59" y="204717"/>
            <a:ext cx="9130352" cy="68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6421"/>
            <a:ext cx="3946184" cy="5261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244" y="1665786"/>
            <a:ext cx="3894161" cy="5192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367" y="1596421"/>
            <a:ext cx="3930694" cy="5240925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66673" y="80370"/>
            <a:ext cx="11452037" cy="121540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err="1" smtClean="0"/>
              <a:t>Мілітарні</a:t>
            </a:r>
            <a:r>
              <a:rPr lang="uk-UA" dirty="0" smtClean="0"/>
              <a:t> включення: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0889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25" y="564551"/>
            <a:ext cx="5607799" cy="747706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092" y="1027906"/>
            <a:ext cx="4889017" cy="65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3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d006307-e4a9-430f-af16-eea280431306}" enabled="1" method="Standard" siteId="{06219a4a-a835-44d5-afaf-3926343bfb8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966</Words>
  <Application>Microsoft Office PowerPoint</Application>
  <PresentationFormat>Широкоэкранный</PresentationFormat>
  <Paragraphs>61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Times New Roman</vt:lpstr>
      <vt:lpstr>Тема Office</vt:lpstr>
      <vt:lpstr>    Моделі техногенно створених ґрунтових конструкцій для рекультивації земель,  пошкоджених воєнними діями  </vt:lpstr>
      <vt:lpstr>Презентация PowerPoint</vt:lpstr>
      <vt:lpstr>Презентация PowerPoint</vt:lpstr>
      <vt:lpstr>Презентация PowerPoint</vt:lpstr>
      <vt:lpstr>Презентация PowerPoint</vt:lpstr>
      <vt:lpstr>Територія дослідження  (с. Озера поблизу м. Гостомель) </vt:lpstr>
      <vt:lpstr>Презентация PowerPoint</vt:lpstr>
      <vt:lpstr>Презентация PowerPoint</vt:lpstr>
      <vt:lpstr>Презентация PowerPoint</vt:lpstr>
      <vt:lpstr>Презентация PowerPoint</vt:lpstr>
      <vt:lpstr>Вирви від артелерійських снарядів</vt:lpstr>
      <vt:lpstr>Дослідження самовідновлення вирви від артилерійського снаряду 155 мм</vt:lpstr>
      <vt:lpstr>Презентация PowerPoint</vt:lpstr>
      <vt:lpstr>Презентация PowerPoint</vt:lpstr>
      <vt:lpstr>Презентация PowerPoint</vt:lpstr>
      <vt:lpstr>Презентация PowerPoint</vt:lpstr>
      <vt:lpstr>Вимоги до рекультивованих земельних ділянок сільськогосподарського призначення, порушених воєнними діями </vt:lpstr>
      <vt:lpstr>Презентация PowerPoint</vt:lpstr>
      <vt:lpstr>Презентация PowerPoint</vt:lpstr>
      <vt:lpstr>Презентация PowerPoint</vt:lpstr>
      <vt:lpstr>Презентация PowerPoint</vt:lpstr>
      <vt:lpstr>Вимоги до якісних характеристик субстратів, що використовується для формування техноземних конструкцій  (гумусованої ґрунтової маси, потенційно-родючих гірських порід, інших природних і синтетичних субстратів)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Технологія рекультивації вирв залежить від їх глибини.  Так, вирви глибиною, що не перевищує межі гумусованого профілю, засипають гумусованою ґрунтовою масою з території, яка безпосередньо знаходиться поряд з вирвою.  Так, для заповнення 1 м3 вирви  достатньо зняти (перемістити) шар грунту у 2‒3 см з прилеглої до кратеру площі у 30‒50 м2.  </vt:lpstr>
      <vt:lpstr>Дякую за увагу!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ВІДНОВЛЕННЯ ЗЕМЕЛЬ СІЛЬСЬКОГОСПОДАРСЬКОГО ПРИЗНАЧЕННЯ, ПОШКОДЖЕНИХ ВОЄННИМИ ДІЯМИ</dc:title>
  <dc:creator>ser</dc:creator>
  <cp:lastModifiedBy>ser</cp:lastModifiedBy>
  <cp:revision>24</cp:revision>
  <dcterms:created xsi:type="dcterms:W3CDTF">2025-02-20T06:13:30Z</dcterms:created>
  <dcterms:modified xsi:type="dcterms:W3CDTF">2025-07-01T02:42:46Z</dcterms:modified>
</cp:coreProperties>
</file>