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17"/>
  </p:notesMasterIdLst>
  <p:sldIdLst>
    <p:sldId id="262" r:id="rId3"/>
    <p:sldId id="260" r:id="rId4"/>
    <p:sldId id="268" r:id="rId5"/>
    <p:sldId id="264" r:id="rId6"/>
    <p:sldId id="286" r:id="rId7"/>
    <p:sldId id="269" r:id="rId8"/>
    <p:sldId id="270" r:id="rId9"/>
    <p:sldId id="285" r:id="rId10"/>
    <p:sldId id="284" r:id="rId11"/>
    <p:sldId id="271" r:id="rId12"/>
    <p:sldId id="283" r:id="rId13"/>
    <p:sldId id="275" r:id="rId14"/>
    <p:sldId id="276" r:id="rId15"/>
    <p:sldId id="263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Inter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F132BE-DC16-411D-B266-DD7F7272E466}">
  <a:tblStyle styleId="{80F132BE-DC16-411D-B266-DD7F7272E46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1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062F0-F202-46E7-AFCC-8A878D9B1660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32CCC724-C4FB-4663-BE40-CE4637BC5319}">
      <dgm:prSet phldrT="[Текст]"/>
      <dgm:spPr/>
      <dgm:t>
        <a:bodyPr/>
        <a:lstStyle/>
        <a:p>
          <a:r>
            <a:rPr lang="uk-UA" dirty="0"/>
            <a:t>Технічний</a:t>
          </a:r>
          <a:endParaRPr lang="en" dirty="0"/>
        </a:p>
      </dgm:t>
    </dgm:pt>
    <dgm:pt modelId="{016C5108-7C3B-4648-B698-B91748790F5E}" type="parTrans" cxnId="{F79577CF-211B-4F96-AEBE-6BB7FC0E40B7}">
      <dgm:prSet/>
      <dgm:spPr/>
      <dgm:t>
        <a:bodyPr/>
        <a:lstStyle/>
        <a:p>
          <a:endParaRPr lang="uk-UA"/>
        </a:p>
      </dgm:t>
    </dgm:pt>
    <dgm:pt modelId="{ACD24972-4842-42C1-BD71-4385EDBF45E0}" type="sibTrans" cxnId="{F79577CF-211B-4F96-AEBE-6BB7FC0E40B7}">
      <dgm:prSet/>
      <dgm:spPr/>
      <dgm:t>
        <a:bodyPr/>
        <a:lstStyle/>
        <a:p>
          <a:endParaRPr lang="uk-UA"/>
        </a:p>
      </dgm:t>
    </dgm:pt>
    <dgm:pt modelId="{35268200-D080-4FD1-9821-686FABF57DEC}">
      <dgm:prSet phldrT="[Текст]"/>
      <dgm:spPr/>
      <dgm:t>
        <a:bodyPr/>
        <a:lstStyle/>
        <a:p>
          <a:r>
            <a:rPr lang="uk-UA" dirty="0"/>
            <a:t>Біологічний</a:t>
          </a:r>
          <a:endParaRPr lang="en" dirty="0"/>
        </a:p>
      </dgm:t>
    </dgm:pt>
    <dgm:pt modelId="{30EDC9D9-2B5D-4EE0-BD42-D5D0BD07E455}" type="parTrans" cxnId="{A4D53D40-DB5E-4C74-B827-6CF5E3280BCE}">
      <dgm:prSet/>
      <dgm:spPr/>
      <dgm:t>
        <a:bodyPr/>
        <a:lstStyle/>
        <a:p>
          <a:endParaRPr lang="uk-UA"/>
        </a:p>
      </dgm:t>
    </dgm:pt>
    <dgm:pt modelId="{2237AC9A-FD66-48D4-953A-B8AD8982BB12}" type="sibTrans" cxnId="{A4D53D40-DB5E-4C74-B827-6CF5E3280BCE}">
      <dgm:prSet/>
      <dgm:spPr/>
      <dgm:t>
        <a:bodyPr/>
        <a:lstStyle/>
        <a:p>
          <a:endParaRPr lang="uk-UA"/>
        </a:p>
      </dgm:t>
    </dgm:pt>
    <dgm:pt modelId="{CCF6ACA7-B6B5-4439-85D5-889F3AD9EDA6}" type="pres">
      <dgm:prSet presAssocID="{D08062F0-F202-46E7-AFCC-8A878D9B1660}" presName="linear" presStyleCnt="0">
        <dgm:presLayoutVars>
          <dgm:animLvl val="lvl"/>
          <dgm:resizeHandles val="exact"/>
        </dgm:presLayoutVars>
      </dgm:prSet>
      <dgm:spPr/>
    </dgm:pt>
    <dgm:pt modelId="{39D62917-78C9-4C9E-B04F-054218B12000}" type="pres">
      <dgm:prSet presAssocID="{32CCC724-C4FB-4663-BE40-CE4637BC531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5DF8C1D-3638-4474-B33F-3148E27D0AEF}" type="pres">
      <dgm:prSet presAssocID="{ACD24972-4842-42C1-BD71-4385EDBF45E0}" presName="spacer" presStyleCnt="0"/>
      <dgm:spPr/>
    </dgm:pt>
    <dgm:pt modelId="{ED9B1C72-30A9-4D87-ACD5-8824EBBD7940}" type="pres">
      <dgm:prSet presAssocID="{35268200-D080-4FD1-9821-686FABF57DE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3F8D2440-CD63-41C1-A049-695B73F6EAC3}" type="presOf" srcId="{D08062F0-F202-46E7-AFCC-8A878D9B1660}" destId="{CCF6ACA7-B6B5-4439-85D5-889F3AD9EDA6}" srcOrd="0" destOrd="0" presId="urn:microsoft.com/office/officeart/2005/8/layout/vList2"/>
    <dgm:cxn modelId="{A4D53D40-DB5E-4C74-B827-6CF5E3280BCE}" srcId="{D08062F0-F202-46E7-AFCC-8A878D9B1660}" destId="{35268200-D080-4FD1-9821-686FABF57DEC}" srcOrd="1" destOrd="0" parTransId="{30EDC9D9-2B5D-4EE0-BD42-D5D0BD07E455}" sibTransId="{2237AC9A-FD66-48D4-953A-B8AD8982BB12}"/>
    <dgm:cxn modelId="{BDBB7146-3193-499B-86F3-8C7724BE00B2}" type="presOf" srcId="{35268200-D080-4FD1-9821-686FABF57DEC}" destId="{ED9B1C72-30A9-4D87-ACD5-8824EBBD7940}" srcOrd="0" destOrd="0" presId="urn:microsoft.com/office/officeart/2005/8/layout/vList2"/>
    <dgm:cxn modelId="{005B9D82-A2F0-46F7-95A4-96A787AFE8EC}" type="presOf" srcId="{32CCC724-C4FB-4663-BE40-CE4637BC5319}" destId="{39D62917-78C9-4C9E-B04F-054218B12000}" srcOrd="0" destOrd="0" presId="urn:microsoft.com/office/officeart/2005/8/layout/vList2"/>
    <dgm:cxn modelId="{F79577CF-211B-4F96-AEBE-6BB7FC0E40B7}" srcId="{D08062F0-F202-46E7-AFCC-8A878D9B1660}" destId="{32CCC724-C4FB-4663-BE40-CE4637BC5319}" srcOrd="0" destOrd="0" parTransId="{016C5108-7C3B-4648-B698-B91748790F5E}" sibTransId="{ACD24972-4842-42C1-BD71-4385EDBF45E0}"/>
    <dgm:cxn modelId="{757CAC26-849C-4BB2-BD4D-B58917623B55}" type="presParOf" srcId="{CCF6ACA7-B6B5-4439-85D5-889F3AD9EDA6}" destId="{39D62917-78C9-4C9E-B04F-054218B12000}" srcOrd="0" destOrd="0" presId="urn:microsoft.com/office/officeart/2005/8/layout/vList2"/>
    <dgm:cxn modelId="{A5488CA5-121F-42B0-BF56-E0CA852282CF}" type="presParOf" srcId="{CCF6ACA7-B6B5-4439-85D5-889F3AD9EDA6}" destId="{D5DF8C1D-3638-4474-B33F-3148E27D0AEF}" srcOrd="1" destOrd="0" presId="urn:microsoft.com/office/officeart/2005/8/layout/vList2"/>
    <dgm:cxn modelId="{FAE384EF-C551-458E-B314-3CE43E6C9E5B}" type="presParOf" srcId="{CCF6ACA7-B6B5-4439-85D5-889F3AD9EDA6}" destId="{ED9B1C72-30A9-4D87-ACD5-8824EBBD794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D62917-78C9-4C9E-B04F-054218B12000}">
      <dsp:nvSpPr>
        <dsp:cNvPr id="0" name=""/>
        <dsp:cNvSpPr/>
      </dsp:nvSpPr>
      <dsp:spPr>
        <a:xfrm>
          <a:off x="0" y="657492"/>
          <a:ext cx="3359021" cy="10062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kern="1200" dirty="0"/>
            <a:t>Технічний</a:t>
          </a:r>
          <a:endParaRPr lang="en" sz="4300" kern="1200" dirty="0"/>
        </a:p>
      </dsp:txBody>
      <dsp:txXfrm>
        <a:off x="49119" y="706611"/>
        <a:ext cx="3260783" cy="907962"/>
      </dsp:txXfrm>
    </dsp:sp>
    <dsp:sp modelId="{ED9B1C72-30A9-4D87-ACD5-8824EBBD7940}">
      <dsp:nvSpPr>
        <dsp:cNvPr id="0" name=""/>
        <dsp:cNvSpPr/>
      </dsp:nvSpPr>
      <dsp:spPr>
        <a:xfrm>
          <a:off x="0" y="1787532"/>
          <a:ext cx="3359021" cy="1006200"/>
        </a:xfrm>
        <a:prstGeom prst="roundRect">
          <a:avLst/>
        </a:prstGeom>
        <a:solidFill>
          <a:schemeClr val="accent4">
            <a:hueOff val="9128156"/>
            <a:satOff val="0"/>
            <a:lumOff val="-29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4300" kern="1200" dirty="0"/>
            <a:t>Біологічний</a:t>
          </a:r>
          <a:endParaRPr lang="en" sz="4300" kern="1200" dirty="0"/>
        </a:p>
      </dsp:txBody>
      <dsp:txXfrm>
        <a:off x="49119" y="1836651"/>
        <a:ext cx="3260783" cy="907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34E120-3DEE-4F71-A295-0D05B9AFF953}" type="slidenum">
              <a:rPr lang="ru-UA" smtClean="0"/>
              <a:t>1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094606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5000-707A-BCCF-835E-7F5C1F87B2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C885A4-F2F7-313D-4396-F32C40C19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987EDC-D7B4-4309-7A65-BA0F86F2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48406-63E5-56EB-1D09-4EDCAE85F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806E60-E0DF-FF2C-1EC3-D3C989B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71827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A81A4-8B5A-801D-3B8A-BDFF3B0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C8244-87B8-E403-F110-F36CB799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BE8DE-4498-900E-BBAF-0E33892A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E6655-2611-08B0-E863-54921C16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567290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35E5F-7103-9249-E8E1-83CE64C8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40DF7D-7704-A638-86ED-E2B877272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5EF4-CE73-DCA5-39A0-909E82AFE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830C5E-5D8C-2AE4-A59C-86A4DBFC6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A8D07-8C63-8D4E-890F-5CCD4DAB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92005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1E84F-9D0C-3E11-B169-40846B9F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F45AA7-9DAE-6E84-1B86-3981B1746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982E76-6529-CA58-0921-FA53A26A7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F426C-4AD1-C254-D5E5-99A9A398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1AD62C-12F2-2DE6-CF20-143C76EA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67BE87-7573-E18B-6D0D-4BAB4A5D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499887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A9E12-6583-A01A-BC3C-20F6257FE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A803DC-5192-9C09-EA3A-AF1B86684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D04708-5E30-D267-B4AE-73C467B10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4B7D774-1765-A58A-8208-2782D97C9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DE84E1E-13F8-6FD5-3DDD-26FE85ECD7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B547E3-8553-410E-D5FE-A5EDC1C6D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07960D5-4A4E-9B57-10ED-BCA85DD4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401113B-5D02-9AC6-F3DF-619C38B06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89238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3BE57-2D26-CA87-E7F3-CD69FD07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C5AC4E-723E-8184-FAF0-47BF9C8B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AADDA3-7D9E-DDB5-1045-314880A33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F37BDDA-B375-6758-8BB8-0D7CB2E12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820045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E3CEECD-5E0E-3D8A-FC1A-490CC88B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7C465C-FE9B-8789-26AE-FE8DE7ED0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3032E9-0714-A208-E417-9467D324B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9346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9FAA62-16BB-EB07-570B-F5FC3FBCE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491E8F-14F0-4FEA-3B16-6405BB1E0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25E97B-95CB-27E1-A6AE-FFB789C91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38A689-2903-321A-6CD9-0E2F770FA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25679-9BBB-1DA9-D3C3-4637A579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AD7254-322E-E2C4-DADE-D962022C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696275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02C4B6-2F50-0009-DCB6-5C822BAED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2FD7BB-1AEF-1BA5-ACE4-803ABEEA72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UA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5DEDEC-8F15-3726-E899-3CAD4A8C2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7B0F3-10C4-F0C2-2073-A4CD16059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1DA535-1ADD-735D-B48A-6501F188A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FD9602C-1E6E-2FDF-554E-11B01DC8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775458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9ABEA-5EC9-ECC2-E3B5-9873D9C7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FA7DBA-7D83-8F9A-D7D3-F69C4F406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72317-6831-CB3F-7D3C-9BB8C113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5E5E74-576A-6E1F-7400-47EFA657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83A1B-4961-9591-A98E-C4F73C87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6078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93A219-09DA-408C-DED3-3526CE8EB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9B3CFB-840A-D179-5377-8AAAC9A5A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DF2FCD-F469-031E-F433-852DCBA58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46EE27-8F74-0200-DBE5-02D89F50E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145283-7451-CA30-F936-047105A9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85773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A81A4-8B5A-801D-3B8A-BDFF3B0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F725C0-A518-D2A2-B85B-273A69F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C8244-87B8-E403-F110-F36CB7995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7BE8DE-4498-900E-BBAF-0E33892A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E6655-2611-08B0-E863-54921C16F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217082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041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‹№›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60" r:id="rId8"/>
    <p:sldLayoutId id="214748367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8092-F94E-237C-BE5D-FC2D218DA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ADDD6-1278-9207-8112-2E5B35BD0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F77769-7C36-F282-6765-33C8316B0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B4E91-D328-4C1A-9F88-B6C74C43005D}" type="datetimeFigureOut">
              <a:rPr lang="ru-UA" smtClean="0"/>
              <a:t>07/01/2025</a:t>
            </a:fld>
            <a:endParaRPr lang="ru-UA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E5483-9F7D-CD3B-8B93-AAF64C6458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5EE84C-34D2-B925-A9BC-731AF2DB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23EDF-C421-44D1-B1B7-87CB0D0E01A1}" type="slidenum">
              <a:rPr lang="ru-UA" smtClean="0"/>
              <a:t>‹№›</a:t>
            </a:fld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328706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0">
            <a:extLst>
              <a:ext uri="{FF2B5EF4-FFF2-40B4-BE49-F238E27FC236}">
                <a16:creationId xmlns:a16="http://schemas.microsoft.com/office/drawing/2014/main" id="{DC65C607-AE32-E407-EA8C-F8517449409E}"/>
              </a:ext>
            </a:extLst>
          </p:cNvPr>
          <p:cNvSpPr txBox="1">
            <a:spLocks/>
          </p:cNvSpPr>
          <p:nvPr/>
        </p:nvSpPr>
        <p:spPr>
          <a:xfrm>
            <a:off x="2829205" y="59326"/>
            <a:ext cx="6019595" cy="1041779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БІОРЕСУРСІВ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НАУК І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ПРИРОДОКОРИСТУВАННЯ</a:t>
            </a:r>
            <a:r>
              <a:rPr lang="ru-RU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endParaRPr lang="uk-UA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B9CE909-26FE-0D58-F6E0-B52469306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9205" y="1287213"/>
            <a:ext cx="6223355" cy="1284538"/>
          </a:xfrm>
        </p:spPr>
        <p:txBody>
          <a:bodyPr>
            <a:noAutofit/>
          </a:bodyPr>
          <a:lstStyle/>
          <a:p>
            <a:pPr indent="457200"/>
            <a:r>
              <a:rPr lang="uk-UA" sz="2400" b="1" kern="1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Мілітарне</a:t>
            </a:r>
            <a:r>
              <a:rPr lang="uk-UA" sz="2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забруднення </a:t>
            </a:r>
            <a:r>
              <a:rPr lang="uk-UA" sz="2400" b="1" kern="1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грунтів</a:t>
            </a:r>
            <a:r>
              <a:rPr lang="uk-UA" sz="2400" b="1" kern="1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технології їх рекультивації </a:t>
            </a:r>
            <a:endParaRPr lang="uk-UA" sz="2400" b="1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Текст 4">
            <a:extLst>
              <a:ext uri="{FF2B5EF4-FFF2-40B4-BE49-F238E27FC236}">
                <a16:creationId xmlns:a16="http://schemas.microsoft.com/office/drawing/2014/main" id="{76B6E3E5-C952-EAEB-6155-84F2C494A295}"/>
              </a:ext>
            </a:extLst>
          </p:cNvPr>
          <p:cNvSpPr txBox="1">
            <a:spLocks/>
          </p:cNvSpPr>
          <p:nvPr/>
        </p:nvSpPr>
        <p:spPr>
          <a:xfrm>
            <a:off x="2541600" y="2757858"/>
            <a:ext cx="6163201" cy="1540541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uk-UA" sz="1600" b="1" i="1" dirty="0">
              <a:solidFill>
                <a:srgbClr val="0166B3"/>
              </a:solidFill>
              <a:latin typeface="Minion Pro SmBd" panose="02040603060201020203" pitchFamily="18" charset="0"/>
            </a:endParaRPr>
          </a:p>
          <a:p>
            <a:pPr algn="l"/>
            <a:r>
              <a:rPr lang="uk-UA" sz="1600" b="1" i="1" dirty="0">
                <a:solidFill>
                  <a:srgbClr val="0166B3"/>
                </a:solidFill>
                <a:latin typeface="Minion Pro SmBd" panose="02040603060201020203" pitchFamily="18" charset="0"/>
              </a:rPr>
              <a:t>Оксана </a:t>
            </a:r>
            <a:r>
              <a:rPr lang="uk-UA" sz="1600" b="1" i="1" dirty="0" err="1">
                <a:solidFill>
                  <a:srgbClr val="0166B3"/>
                </a:solidFill>
                <a:latin typeface="Minion Pro SmBd" panose="02040603060201020203" pitchFamily="18" charset="0"/>
              </a:rPr>
              <a:t>Тонха</a:t>
            </a:r>
            <a:r>
              <a:rPr lang="uk-UA" sz="1600" dirty="0">
                <a:solidFill>
                  <a:srgbClr val="0166B3"/>
                </a:solidFill>
                <a:latin typeface="Minion Pro SmBd" panose="02040603060201020203" pitchFamily="18" charset="0"/>
              </a:rPr>
              <a:t>, </a:t>
            </a:r>
            <a:endParaRPr lang="en-US" sz="1600" dirty="0">
              <a:solidFill>
                <a:srgbClr val="0166B3"/>
              </a:solidFill>
              <a:latin typeface="Minion Pro SmBd" panose="02040603060201020203"/>
            </a:endParaRPr>
          </a:p>
          <a:p>
            <a:pPr algn="l"/>
            <a:r>
              <a:rPr kumimoji="0" lang="uk-UA" sz="1600" b="0" i="0" u="none" strike="noStrike" kern="1200" cap="none" spc="0" normalizeH="0" baseline="0" noProof="0" dirty="0">
                <a:ln>
                  <a:noFill/>
                </a:ln>
                <a:solidFill>
                  <a:srgbClr val="0166B3"/>
                </a:solidFill>
                <a:effectLst/>
                <a:uLnTx/>
                <a:uFillTx/>
                <a:latin typeface="Calibri"/>
              </a:rPr>
              <a:t>Проректор з наукової роботи та інноваційної діяльності НУБіП України</a:t>
            </a:r>
          </a:p>
          <a:p>
            <a:pPr algn="l"/>
            <a:r>
              <a:rPr lang="uk-UA" sz="1600" b="1" i="1" dirty="0">
                <a:solidFill>
                  <a:srgbClr val="0070C0"/>
                </a:solidFill>
                <a:latin typeface="Calibri"/>
              </a:rPr>
              <a:t>Дмитро Літвінов,</a:t>
            </a:r>
          </a:p>
          <a:p>
            <a:pPr algn="l"/>
            <a:r>
              <a:rPr kumimoji="0" lang="uk-UA" sz="16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</a:rPr>
              <a:t>Завідувач кафедри агрохімії та якості продукції рослинництва</a:t>
            </a:r>
          </a:p>
          <a:p>
            <a:pPr algn="l"/>
            <a:endParaRPr kumimoji="0" lang="uk-UA" sz="1600" b="0" i="0" u="none" strike="noStrike" kern="1200" cap="none" spc="0" normalizeH="0" baseline="0" noProof="0" dirty="0">
              <a:ln>
                <a:noFill/>
              </a:ln>
              <a:solidFill>
                <a:srgbClr val="0166B3"/>
              </a:solidFill>
              <a:effectLst/>
              <a:uLnTx/>
              <a:uFillTx/>
              <a:latin typeface="Calibri"/>
            </a:endParaRPr>
          </a:p>
          <a:p>
            <a:pPr algn="l"/>
            <a:endParaRPr kumimoji="0" lang="uk-UA" sz="1400" b="0" i="0" u="none" strike="noStrike" kern="1200" cap="none" spc="0" normalizeH="0" baseline="0" noProof="0" dirty="0">
              <a:ln>
                <a:noFill/>
              </a:ln>
              <a:solidFill>
                <a:srgbClr val="0166B3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19213B-5946-546F-99E2-27FDE61EC3B2}"/>
              </a:ext>
            </a:extLst>
          </p:cNvPr>
          <p:cNvSpPr txBox="1"/>
          <p:nvPr/>
        </p:nvSpPr>
        <p:spPr>
          <a:xfrm>
            <a:off x="2829203" y="4631992"/>
            <a:ext cx="6223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0166B3"/>
                </a:solidFill>
                <a:latin typeface="Minion Pro Med" panose="02040503050201020203" pitchFamily="18" charset="0"/>
              </a:rPr>
              <a:t>Липень 2025</a:t>
            </a:r>
            <a:endParaRPr lang="ru-RU" sz="1600" b="1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050F3B-A90D-74E6-AF97-9A283D8CA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42" t="8226" r="51617" b="4185"/>
          <a:stretch/>
        </p:blipFill>
        <p:spPr>
          <a:xfrm>
            <a:off x="0" y="0"/>
            <a:ext cx="2419066" cy="5150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4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9D9C1A50-1D14-4994-86A8-5AF634E76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2686"/>
              </p:ext>
            </p:extLst>
          </p:nvPr>
        </p:nvGraphicFramePr>
        <p:xfrm>
          <a:off x="468000" y="1209600"/>
          <a:ext cx="8078401" cy="2219322"/>
        </p:xfrm>
        <a:graphic>
          <a:graphicData uri="http://schemas.openxmlformats.org/drawingml/2006/table">
            <a:tbl>
              <a:tblPr firstRow="1" firstCol="1" bandRow="1"/>
              <a:tblGrid>
                <a:gridCol w="1373657">
                  <a:extLst>
                    <a:ext uri="{9D8B030D-6E8A-4147-A177-3AD203B41FA5}">
                      <a16:colId xmlns:a16="http://schemas.microsoft.com/office/drawing/2014/main" val="494186792"/>
                    </a:ext>
                  </a:extLst>
                </a:gridCol>
                <a:gridCol w="795486">
                  <a:extLst>
                    <a:ext uri="{9D8B030D-6E8A-4147-A177-3AD203B41FA5}">
                      <a16:colId xmlns:a16="http://schemas.microsoft.com/office/drawing/2014/main" val="371778913"/>
                    </a:ext>
                  </a:extLst>
                </a:gridCol>
                <a:gridCol w="731335">
                  <a:extLst>
                    <a:ext uri="{9D8B030D-6E8A-4147-A177-3AD203B41FA5}">
                      <a16:colId xmlns:a16="http://schemas.microsoft.com/office/drawing/2014/main" val="709268414"/>
                    </a:ext>
                  </a:extLst>
                </a:gridCol>
                <a:gridCol w="1023227">
                  <a:extLst>
                    <a:ext uri="{9D8B030D-6E8A-4147-A177-3AD203B41FA5}">
                      <a16:colId xmlns:a16="http://schemas.microsoft.com/office/drawing/2014/main" val="1012194240"/>
                    </a:ext>
                  </a:extLst>
                </a:gridCol>
                <a:gridCol w="1023227">
                  <a:extLst>
                    <a:ext uri="{9D8B030D-6E8A-4147-A177-3AD203B41FA5}">
                      <a16:colId xmlns:a16="http://schemas.microsoft.com/office/drawing/2014/main" val="2102776393"/>
                    </a:ext>
                  </a:extLst>
                </a:gridCol>
                <a:gridCol w="795486">
                  <a:extLst>
                    <a:ext uri="{9D8B030D-6E8A-4147-A177-3AD203B41FA5}">
                      <a16:colId xmlns:a16="http://schemas.microsoft.com/office/drawing/2014/main" val="2717196411"/>
                    </a:ext>
                  </a:extLst>
                </a:gridCol>
                <a:gridCol w="795486">
                  <a:extLst>
                    <a:ext uri="{9D8B030D-6E8A-4147-A177-3AD203B41FA5}">
                      <a16:colId xmlns:a16="http://schemas.microsoft.com/office/drawing/2014/main" val="21636108"/>
                    </a:ext>
                  </a:extLst>
                </a:gridCol>
                <a:gridCol w="755213">
                  <a:extLst>
                    <a:ext uri="{9D8B030D-6E8A-4147-A177-3AD203B41FA5}">
                      <a16:colId xmlns:a16="http://schemas.microsoft.com/office/drawing/2014/main" val="737511189"/>
                    </a:ext>
                  </a:extLst>
                </a:gridCol>
                <a:gridCol w="785284">
                  <a:extLst>
                    <a:ext uri="{9D8B030D-6E8A-4147-A177-3AD203B41FA5}">
                      <a16:colId xmlns:a16="http://schemas.microsoft.com/office/drawing/2014/main" val="402698143"/>
                    </a:ext>
                  </a:extLst>
                </a:gridCol>
              </a:tblGrid>
              <a:tr h="6336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6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Місце відбору зразка</a:t>
                      </a:r>
                      <a:endParaRPr lang="uk-UA" sz="1600" b="0" i="0" u="none" strike="noStrike" cap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869723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Mn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CD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Pb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346899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Насичено нафтою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40.8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9.60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598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3274359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 нафтопродуктів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10.87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2.30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2.07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1049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02309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BBF1659-2A19-41B5-9D16-AE5068BB4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57600" y="573282"/>
            <a:ext cx="7154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Комплексний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індекс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забруднення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чорнозему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південного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посередині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капоніру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2024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57BA48-F065-4F63-9795-548AAB10D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55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17D7ADB9-F1DE-28CF-6943-A8AC6705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uk-UA" dirty="0"/>
              <a:t>Рекультивація земель</a:t>
            </a:r>
            <a:endParaRPr lang="en-US" dirty="0"/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9D541D26-A056-413C-B5CC-B75DAC143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152525"/>
            <a:ext cx="3928188" cy="3008928"/>
          </a:xfrm>
          <a:prstGeom prst="rect">
            <a:avLst/>
          </a:prstGeom>
          <a:noFill/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A2E31E7F-4012-4A8C-BCED-6AD1D0AFD9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6724453"/>
              </p:ext>
            </p:extLst>
          </p:nvPr>
        </p:nvGraphicFramePr>
        <p:xfrm>
          <a:off x="643812" y="1152525"/>
          <a:ext cx="3359021" cy="3451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9180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CACFD-A77B-40D0-B027-1394B3F6E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9200" y="348301"/>
            <a:ext cx="7133100" cy="669424"/>
          </a:xfrm>
        </p:spPr>
        <p:txBody>
          <a:bodyPr wrap="square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1600" b="1" kern="100" dirty="0" err="1">
                <a:solidFill>
                  <a:srgbClr val="0070C0"/>
                </a:solidFill>
                <a:effectLst/>
              </a:rPr>
              <a:t>Рекомендовані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</a:t>
            </a:r>
            <a:r>
              <a:rPr lang="ru-RU" sz="1600" b="1" kern="100" dirty="0" err="1">
                <a:solidFill>
                  <a:srgbClr val="0070C0"/>
                </a:solidFill>
                <a:effectLst/>
              </a:rPr>
              <a:t>моделі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</a:t>
            </a:r>
            <a:r>
              <a:rPr lang="ru-RU" sz="1600" b="1" kern="100" dirty="0" err="1">
                <a:solidFill>
                  <a:srgbClr val="0070C0"/>
                </a:solidFill>
                <a:effectLst/>
              </a:rPr>
              <a:t>техноземів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для </a:t>
            </a:r>
            <a:r>
              <a:rPr lang="ru-RU" sz="1600" b="1" kern="100" dirty="0" err="1">
                <a:solidFill>
                  <a:srgbClr val="0070C0"/>
                </a:solidFill>
                <a:effectLst/>
              </a:rPr>
              <a:t>сільськогосподарського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</a:t>
            </a:r>
            <a:r>
              <a:rPr lang="ru-RU" sz="1600" b="1" kern="100" dirty="0" err="1">
                <a:solidFill>
                  <a:srgbClr val="0070C0"/>
                </a:solidFill>
                <a:effectLst/>
              </a:rPr>
              <a:t>використання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</a:t>
            </a:r>
            <a:r>
              <a:rPr lang="ru-RU" sz="1600" b="1" kern="100" dirty="0" err="1">
                <a:solidFill>
                  <a:srgbClr val="0070C0"/>
                </a:solidFill>
                <a:effectLst/>
              </a:rPr>
              <a:t>меліорованих</a:t>
            </a:r>
            <a:r>
              <a:rPr lang="ru-RU" sz="1600" b="1" kern="100" dirty="0">
                <a:solidFill>
                  <a:srgbClr val="0070C0"/>
                </a:solidFill>
                <a:effectLst/>
              </a:rPr>
              <a:t> земель</a:t>
            </a:r>
            <a:br>
              <a:rPr lang="uk-UA" sz="1100" kern="100" dirty="0">
                <a:effectLst/>
              </a:rPr>
            </a:br>
            <a:endParaRPr lang="uk-UA" sz="11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4B67A25-8FEB-409A-AE64-C5601B420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00" y="994542"/>
            <a:ext cx="6912000" cy="3800657"/>
          </a:xfrm>
        </p:spPr>
        <p:txBody>
          <a:bodyPr wrap="square" anchor="t">
            <a:noAutofit/>
          </a:bodyPr>
          <a:lstStyle/>
          <a:p>
            <a:pPr marL="13970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uk-UA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Універсальна модель </a:t>
            </a:r>
            <a:r>
              <a:rPr lang="uk-UA" sz="1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техноземів</a:t>
            </a:r>
            <a:r>
              <a:rPr lang="uk-UA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складається з таких взаємозалежних етапів:</a:t>
            </a:r>
          </a:p>
          <a:p>
            <a:pPr marL="482600" algn="just">
              <a:lnSpc>
                <a:spcPct val="105000"/>
              </a:lnSpc>
              <a:spcAft>
                <a:spcPts val="600"/>
              </a:spcAft>
              <a:buAutoNum type="arabicPeriod"/>
            </a:pP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Видалення забрудненого шару ґрунту (40 см);</a:t>
            </a:r>
          </a:p>
          <a:p>
            <a:pPr marL="482600" algn="just">
              <a:lnSpc>
                <a:spcPct val="105000"/>
              </a:lnSpc>
              <a:spcAft>
                <a:spcPts val="600"/>
              </a:spcAft>
              <a:buAutoNum type="arabicPeriod"/>
            </a:pP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Заповнення спочатку потенційно родючим шаром, а потім родючим гумусовим шаром поверх кратерів, траншей, бліндажів та інших виїмок військового походження, формування сприятливого рельєфу шляхом планування поверхні;</a:t>
            </a:r>
          </a:p>
          <a:p>
            <a:pPr marL="482600" algn="just">
              <a:lnSpc>
                <a:spcPct val="105000"/>
              </a:lnSpc>
              <a:spcAft>
                <a:spcPts val="600"/>
              </a:spcAft>
              <a:buAutoNum type="arabicPeriod"/>
            </a:pPr>
            <a:r>
              <a:rPr lang="uk-UA" sz="14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Стабілізаційно-фітомеліоративний</a:t>
            </a: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період з вирощуванням багаторічних бобових трав (люцерни, еспарцету) та плануванням деформованих ділянок поверхні; за необхідності додавання родючого шару ґрунту до </a:t>
            </a:r>
            <a:r>
              <a:rPr lang="uk-UA" sz="14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фітомеліорованої</a:t>
            </a: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стабільної поверхні.</a:t>
            </a:r>
          </a:p>
          <a:p>
            <a:pPr marL="482600" algn="just">
              <a:lnSpc>
                <a:spcPct val="105000"/>
              </a:lnSpc>
              <a:spcAft>
                <a:spcPts val="600"/>
              </a:spcAft>
              <a:buAutoNum type="arabicPeriod"/>
            </a:pP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створення </a:t>
            </a:r>
            <a:r>
              <a:rPr lang="uk-UA" sz="14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технозему</a:t>
            </a: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із запасами гумусу на рівні запасів у зональних непорушених ґрунтах наноситься 50-сантиметровий шар ґрунтової маси. У такій моделі лесоподібні суглинки, що містять 12-15% карбонату кальцію, виступають </a:t>
            </a:r>
            <a:r>
              <a:rPr lang="uk-UA" sz="1400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геомеліоративним</a:t>
            </a:r>
            <a:r>
              <a:rPr lang="uk-UA" sz="140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екраном, нейтралізуючи шкідливі сполуки, що можуть утворюватися</a:t>
            </a:r>
            <a:r>
              <a:rPr lang="uk-UA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en" sz="1400" dirty="0">
              <a:solidFill>
                <a:schemeClr val="tx1"/>
              </a:solidFill>
            </a:endParaRPr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FCD13DDE-C849-485F-A374-E71C7CD52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6" r="2273"/>
          <a:stretch/>
        </p:blipFill>
        <p:spPr bwMode="auto">
          <a:xfrm>
            <a:off x="7166280" y="1152475"/>
            <a:ext cx="1666019" cy="34164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20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B17A6-4242-4DC5-8626-278FFF942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445025"/>
            <a:ext cx="7140300" cy="572700"/>
          </a:xfrm>
        </p:spPr>
        <p:txBody>
          <a:bodyPr wrap="square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ru-RU" sz="1800" b="1" kern="100" dirty="0" err="1">
                <a:solidFill>
                  <a:srgbClr val="0070C0"/>
                </a:solidFill>
              </a:rPr>
              <a:t>Оптимальне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чергування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агроценозів</a:t>
            </a:r>
            <a:r>
              <a:rPr lang="ru-RU" sz="1800" b="1" kern="100" dirty="0">
                <a:solidFill>
                  <a:srgbClr val="0070C0"/>
                </a:solidFill>
              </a:rPr>
              <a:t> у </a:t>
            </a:r>
            <a:r>
              <a:rPr lang="ru-RU" sz="1800" b="1" kern="100" dirty="0" err="1">
                <a:solidFill>
                  <a:srgbClr val="0070C0"/>
                </a:solidFill>
              </a:rPr>
              <a:t>місцях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розташування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земельних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ділянок</a:t>
            </a:r>
            <a:r>
              <a:rPr lang="ru-RU" sz="1800" b="1" kern="100" dirty="0">
                <a:solidFill>
                  <a:srgbClr val="0070C0"/>
                </a:solidFill>
              </a:rPr>
              <a:t>, де </a:t>
            </a:r>
            <a:r>
              <a:rPr lang="ru-RU" sz="1800" b="1" kern="100" dirty="0" err="1">
                <a:solidFill>
                  <a:srgbClr val="0070C0"/>
                </a:solidFill>
              </a:rPr>
              <a:t>проводилася</a:t>
            </a:r>
            <a:r>
              <a:rPr lang="ru-RU" sz="1800" b="1" kern="100" dirty="0">
                <a:solidFill>
                  <a:srgbClr val="0070C0"/>
                </a:solidFill>
              </a:rPr>
              <a:t> </a:t>
            </a:r>
            <a:r>
              <a:rPr lang="ru-RU" sz="1800" b="1" kern="100" dirty="0" err="1">
                <a:solidFill>
                  <a:srgbClr val="0070C0"/>
                </a:solidFill>
              </a:rPr>
              <a:t>рекультивація</a:t>
            </a:r>
            <a:br>
              <a:rPr lang="uk-UA" sz="1100" kern="100" dirty="0"/>
            </a:br>
            <a:endParaRPr lang="uk-UA" sz="11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A8B424A-2DAD-4011-A29F-C62BF2331CF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11700" y="907143"/>
            <a:ext cx="4260300" cy="3791332"/>
          </a:xfrm>
        </p:spPr>
        <p:txBody>
          <a:bodyPr anchor="t">
            <a:normAutofit/>
          </a:bodyPr>
          <a:lstStyle/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uk-UA" sz="1400" b="0" i="0" u="none" strike="noStrike" kern="100" cap="none" dirty="0">
                <a:solidFill>
                  <a:schemeClr val="dk1"/>
                </a:solidFill>
                <a:effectLst/>
              </a:rPr>
              <a:t>Сівозміни, що насичують багаторічні трави до 60%, з таким чергуванням:</a:t>
            </a:r>
          </a:p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uk-UA" sz="1400" b="0" i="0" u="none" strike="noStrike" kern="100" cap="none" dirty="0">
                <a:solidFill>
                  <a:schemeClr val="dk1"/>
                </a:solidFill>
                <a:effectLst/>
              </a:rPr>
              <a:t>ранньовесняного колосіння з підсівом багаторічних бобових трав (конюшина (для зон Полісся), люцерна (для Лісостепу), еспарцет (для південного Степу));</a:t>
            </a:r>
          </a:p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uk-UA" sz="1400" b="0" i="0" u="none" strike="noStrike" kern="100" cap="none" dirty="0">
                <a:solidFill>
                  <a:schemeClr val="dk1"/>
                </a:solidFill>
                <a:effectLst/>
              </a:rPr>
              <a:t>багаторічні бобові трави другого року використання;</a:t>
            </a:r>
          </a:p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uk-UA" sz="1400" b="0" i="0" u="none" strike="noStrike" kern="100" cap="none" dirty="0">
                <a:solidFill>
                  <a:schemeClr val="dk1"/>
                </a:solidFill>
                <a:effectLst/>
              </a:rPr>
              <a:t>озимі культури (жито, пшениця, ріпак).</a:t>
            </a:r>
          </a:p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r>
              <a:rPr lang="uk-UA" sz="1400" b="0" i="0" u="none" strike="noStrike" kern="100" cap="none" dirty="0">
                <a:solidFill>
                  <a:schemeClr val="dk1"/>
                </a:solidFill>
                <a:effectLst/>
              </a:rPr>
              <a:t>Сівозміна на меліорованих земельних ділянках забезпечує врожайність з 1 га 6,2 т кормових одиниць, 0,91 т перетравного протеїну та до 6,9 т/га повітряно-сухих післяжнивних залишків у шарі 0-30 см.</a:t>
            </a:r>
            <a:endParaRPr lang="en-US" sz="1100" b="0" i="0" u="none" strike="noStrike" kern="100" cap="none" dirty="0">
              <a:solidFill>
                <a:schemeClr val="dk1"/>
              </a:solidFill>
              <a:effectLst/>
            </a:endParaRPr>
          </a:p>
          <a:p>
            <a:pPr marL="139700" indent="0"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en-US" sz="1100" b="0" i="0" u="none" strike="noStrike" cap="none" dirty="0">
              <a:solidFill>
                <a:schemeClr val="dk1"/>
              </a:solidFill>
            </a:endParaRPr>
          </a:p>
          <a:p>
            <a:pPr>
              <a:lnSpc>
                <a:spcPct val="105000"/>
              </a:lnSpc>
              <a:spcAft>
                <a:spcPts val="600"/>
              </a:spcAft>
              <a:buClr>
                <a:srgbClr val="000000"/>
              </a:buClr>
            </a:pPr>
            <a:endParaRPr lang="en-US" sz="1100" b="0" i="0" u="none" strike="noStrike" cap="none" dirty="0">
              <a:solidFill>
                <a:schemeClr val="dk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A6C16F-A858-4CBC-9556-DB7EA1CA2C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08" r="14811" b="-1"/>
          <a:stretch/>
        </p:blipFill>
        <p:spPr>
          <a:xfrm>
            <a:off x="4762500" y="1208225"/>
            <a:ext cx="4069800" cy="3264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59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5B1A48-59FB-0D7C-BDFB-A9BC7498A1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5" t="14245" r="52768" b="4195"/>
          <a:stretch/>
        </p:blipFill>
        <p:spPr>
          <a:xfrm>
            <a:off x="6624940" y="-4843"/>
            <a:ext cx="2519060" cy="5153185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D042B3F4-E717-D63B-AAE5-05085E2CCA68}"/>
              </a:ext>
            </a:extLst>
          </p:cNvPr>
          <p:cNvSpPr txBox="1">
            <a:spLocks/>
          </p:cNvSpPr>
          <p:nvPr/>
        </p:nvSpPr>
        <p:spPr>
          <a:xfrm>
            <a:off x="504176" y="2268736"/>
            <a:ext cx="5811876" cy="606029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ru-UA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" sz="2250" dirty="0">
                <a:solidFill>
                  <a:srgbClr val="0166B3"/>
                </a:solidFill>
                <a:latin typeface="Minion Pro Med" panose="02040503050201020203" pitchFamily="18" charset="0"/>
              </a:rPr>
              <a:t>Thank you for your attention!</a:t>
            </a:r>
            <a:endParaRPr lang="ru-RU" sz="225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080720-C83B-615A-F700-3DA0ADDF4699}"/>
              </a:ext>
            </a:extLst>
          </p:cNvPr>
          <p:cNvSpPr txBox="1"/>
          <p:nvPr/>
        </p:nvSpPr>
        <p:spPr>
          <a:xfrm>
            <a:off x="504175" y="4404839"/>
            <a:ext cx="31078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80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9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Війна в Україні - Світовий банк виділить $1,5 млрд — новини України / NV">
            <a:extLst>
              <a:ext uri="{FF2B5EF4-FFF2-40B4-BE49-F238E27FC236}">
                <a16:creationId xmlns:a16="http://schemas.microsoft.com/office/drawing/2014/main" id="{184AA9BC-7FF9-4677-B4FF-7AA1CCFF2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1" t="16175" r="15315" b="12484"/>
          <a:stretch/>
        </p:blipFill>
        <p:spPr bwMode="auto">
          <a:xfrm>
            <a:off x="7168487" y="1329589"/>
            <a:ext cx="1628853" cy="8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D19848-FFF9-49AF-8044-A1D5C9C4F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D644D3-BFAE-4143-A94E-137751EFE563}"/>
              </a:ext>
            </a:extLst>
          </p:cNvPr>
          <p:cNvSpPr txBox="1"/>
          <p:nvPr/>
        </p:nvSpPr>
        <p:spPr>
          <a:xfrm>
            <a:off x="2765641" y="4749412"/>
            <a:ext cx="62233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>
              <a:buClrTx/>
            </a:pPr>
            <a:r>
              <a:rPr lang="en-US" sz="1350" kern="1200" dirty="0">
                <a:solidFill>
                  <a:srgbClr val="0166B3"/>
                </a:solidFill>
                <a:latin typeface="Minion Pro Med" panose="02040503050201020203" pitchFamily="18" charset="0"/>
                <a:ea typeface="+mn-ea"/>
                <a:cs typeface="+mn-cs"/>
              </a:rPr>
              <a:t>nubip.edu.ua</a:t>
            </a:r>
            <a:endParaRPr lang="ru-RU" sz="1350" kern="1200" dirty="0">
              <a:solidFill>
                <a:srgbClr val="0166B3"/>
              </a:solidFill>
              <a:latin typeface="Minion Pro Med" panose="02040503050201020203" pitchFamily="18" charset="0"/>
              <a:ea typeface="+mn-ea"/>
              <a:cs typeface="+mn-cs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F3200D4-EDDC-4299-9DCD-E0702CA1CD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2" t="21629" r="2728" b="5896"/>
          <a:stretch/>
        </p:blipFill>
        <p:spPr>
          <a:xfrm>
            <a:off x="346661" y="457201"/>
            <a:ext cx="6874939" cy="42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4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EEEC47-2C2D-4B3A-9447-AA54923FC157}"/>
              </a:ext>
            </a:extLst>
          </p:cNvPr>
          <p:cNvSpPr/>
          <p:nvPr/>
        </p:nvSpPr>
        <p:spPr>
          <a:xfrm>
            <a:off x="228140" y="683367"/>
            <a:ext cx="85537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Інтерактивна</a:t>
            </a:r>
            <a:r>
              <a:rPr lang="ru-RU" sz="1600" b="1" dirty="0">
                <a:solidFill>
                  <a:srgbClr val="C00000"/>
                </a:solidFill>
                <a:latin typeface="Inter"/>
              </a:rPr>
              <a:t> карта </a:t>
            </a:r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територій</a:t>
            </a:r>
            <a:r>
              <a:rPr lang="ru-RU" sz="1600" b="1" dirty="0">
                <a:solidFill>
                  <a:srgbClr val="C00000"/>
                </a:solidFill>
                <a:latin typeface="Inter"/>
              </a:rPr>
              <a:t>, </a:t>
            </a:r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потенційно</a:t>
            </a:r>
            <a:r>
              <a:rPr lang="ru-RU" sz="1600" b="1" dirty="0">
                <a:solidFill>
                  <a:srgbClr val="C00000"/>
                </a:solidFill>
                <a:latin typeface="Inter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забруднених</a:t>
            </a:r>
            <a:r>
              <a:rPr lang="ru-RU" sz="1600" b="1" dirty="0">
                <a:solidFill>
                  <a:srgbClr val="C00000"/>
                </a:solidFill>
                <a:latin typeface="Inter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вибуховими</a:t>
            </a:r>
            <a:r>
              <a:rPr lang="ru-RU" sz="1600" b="1" dirty="0">
                <a:solidFill>
                  <a:srgbClr val="C00000"/>
                </a:solidFill>
                <a:latin typeface="Inter"/>
              </a:rPr>
              <a:t> </a:t>
            </a:r>
            <a:r>
              <a:rPr lang="ru-RU" sz="1600" b="1" dirty="0" err="1">
                <a:solidFill>
                  <a:srgbClr val="C00000"/>
                </a:solidFill>
                <a:latin typeface="Inter"/>
              </a:rPr>
              <a:t>речовинами</a:t>
            </a:r>
            <a:endParaRPr lang="ru-RU" sz="1600" b="1" dirty="0">
              <a:solidFill>
                <a:srgbClr val="C00000"/>
              </a:solidFill>
              <a:latin typeface="Inter"/>
            </a:endParaRPr>
          </a:p>
          <a:p>
            <a:pPr algn="ctr"/>
            <a:r>
              <a:rPr lang="en" sz="1600" b="1" dirty="0">
                <a:solidFill>
                  <a:srgbClr val="C00000"/>
                </a:solidFill>
                <a:latin typeface="Inter"/>
              </a:rPr>
              <a:t>https://mine.dsns.gov.ua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2B1E937-79EC-4045-AFB8-E71B8709A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4" t="13715" r="7985" b="6247"/>
          <a:stretch/>
        </p:blipFill>
        <p:spPr>
          <a:xfrm>
            <a:off x="129423" y="1612549"/>
            <a:ext cx="4966868" cy="263414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085F548-C744-4A7C-A105-4B373CF1605A}"/>
              </a:ext>
            </a:extLst>
          </p:cNvPr>
          <p:cNvSpPr/>
          <p:nvPr/>
        </p:nvSpPr>
        <p:spPr>
          <a:xfrm>
            <a:off x="5195823" y="1435270"/>
            <a:ext cx="3720037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950" dirty="0">
                <a:solidFill>
                  <a:srgbClr val="1D1D1B"/>
                </a:solidFill>
                <a:latin typeface="ProbaPro"/>
              </a:rPr>
              <a:t>Наразі заміновано близько 140 тис. км² території України, що становить 30% усієї території. Піротехнічні розрахунки вже здійснили понад 45 тис. виїздів, виявили та знешкодили 320 тис. вибухонебезпечних предметів.</a:t>
            </a:r>
            <a:endParaRPr lang="uk-UA" sz="195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2CD050B-395F-4997-A104-D68095C9CD1E}"/>
              </a:ext>
            </a:extLst>
          </p:cNvPr>
          <p:cNvSpPr/>
          <p:nvPr/>
        </p:nvSpPr>
        <p:spPr>
          <a:xfrm>
            <a:off x="468000" y="4399201"/>
            <a:ext cx="4529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sz="1200" i="1" dirty="0"/>
              <a:t>https://www.kmu.gov.ua/news/rozminuvannia-terytorii-nadovho-zalyshatymetsia-dlia-nas-priorytetnym-zavdanniam-serhii-kruk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0F50FF-184C-4EAF-BE06-B42209C43C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CDA183-CACC-485E-B6B2-C799AE071EC3}"/>
              </a:ext>
            </a:extLst>
          </p:cNvPr>
          <p:cNvSpPr txBox="1"/>
          <p:nvPr/>
        </p:nvSpPr>
        <p:spPr>
          <a:xfrm>
            <a:off x="2765641" y="4749412"/>
            <a:ext cx="622335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" sz="1350" dirty="0">
                <a:solidFill>
                  <a:srgbClr val="0166B3"/>
                </a:solidFill>
                <a:latin typeface="Minion Pro Med" panose="02040503050201020203" pitchFamily="18" charset="0"/>
              </a:rPr>
              <a:t>nubip.edu.ua</a:t>
            </a:r>
            <a:endParaRPr lang="ru-RU" sz="1350" dirty="0">
              <a:solidFill>
                <a:srgbClr val="0166B3"/>
              </a:solidFill>
              <a:latin typeface="Minion Pro Med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7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609E2-16A0-4C26-85B4-7280A6CC8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Об’єкти дослідження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C7458B-4378-449B-A617-3013F9686B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2207B7-9554-4F08-9CAD-FE3D9D3B9BF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55" y="1152475"/>
            <a:ext cx="4784436" cy="333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E918DF-CC54-41E9-A6FB-FD4F0829E9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000" y="1512000"/>
            <a:ext cx="2882400" cy="318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4BDB1D-645B-43ED-BC13-8ED85449BA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9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990EC-AA14-4FBA-8769-880C05DF9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700" y="154377"/>
            <a:ext cx="8520600" cy="572700"/>
          </a:xfrm>
        </p:spPr>
        <p:txBody>
          <a:bodyPr>
            <a:no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класифікації та оцінювання ступеня деградації </a:t>
            </a:r>
            <a:r>
              <a:rPr 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грунтів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спричиненої  бойовими </a:t>
            </a:r>
            <a:r>
              <a:rPr 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діми</a:t>
            </a:r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внаслідок збройної агресії </a:t>
            </a:r>
            <a:r>
              <a:rPr 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рф</a:t>
            </a:r>
            <a: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В.Соловей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М. Захарова,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О.Найдьонова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І. </a:t>
            </a:r>
            <a:r>
              <a:rPr lang="uk-UA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Пліско</a:t>
            </a:r>
            <a:r>
              <a:rPr lang="uk-UA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К. Смірнова, М. Солоха, 2023)</a:t>
            </a:r>
            <a:br>
              <a:rPr lang="uk-UA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8BF72E0-3E57-494E-882B-1A0300897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BE50F2DA-87F8-4C79-9C24-5967229FC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568905"/>
              </p:ext>
            </p:extLst>
          </p:nvPr>
        </p:nvGraphicFramePr>
        <p:xfrm>
          <a:off x="455700" y="1044000"/>
          <a:ext cx="8119500" cy="3945123"/>
        </p:xfrm>
        <a:graphic>
          <a:graphicData uri="http://schemas.openxmlformats.org/drawingml/2006/table">
            <a:tbl>
              <a:tblPr firstRow="1" firstCol="1" bandRow="1"/>
              <a:tblGrid>
                <a:gridCol w="358738">
                  <a:extLst>
                    <a:ext uri="{9D8B030D-6E8A-4147-A177-3AD203B41FA5}">
                      <a16:colId xmlns:a16="http://schemas.microsoft.com/office/drawing/2014/main" val="1060645789"/>
                    </a:ext>
                  </a:extLst>
                </a:gridCol>
                <a:gridCol w="367876">
                  <a:extLst>
                    <a:ext uri="{9D8B030D-6E8A-4147-A177-3AD203B41FA5}">
                      <a16:colId xmlns:a16="http://schemas.microsoft.com/office/drawing/2014/main" val="1872253917"/>
                    </a:ext>
                  </a:extLst>
                </a:gridCol>
                <a:gridCol w="1775707">
                  <a:extLst>
                    <a:ext uri="{9D8B030D-6E8A-4147-A177-3AD203B41FA5}">
                      <a16:colId xmlns:a16="http://schemas.microsoft.com/office/drawing/2014/main" val="1536841661"/>
                    </a:ext>
                  </a:extLst>
                </a:gridCol>
                <a:gridCol w="1697887">
                  <a:extLst>
                    <a:ext uri="{9D8B030D-6E8A-4147-A177-3AD203B41FA5}">
                      <a16:colId xmlns:a16="http://schemas.microsoft.com/office/drawing/2014/main" val="85936597"/>
                    </a:ext>
                  </a:extLst>
                </a:gridCol>
                <a:gridCol w="622559">
                  <a:extLst>
                    <a:ext uri="{9D8B030D-6E8A-4147-A177-3AD203B41FA5}">
                      <a16:colId xmlns:a16="http://schemas.microsoft.com/office/drawing/2014/main" val="3446753891"/>
                    </a:ext>
                  </a:extLst>
                </a:gridCol>
                <a:gridCol w="558888">
                  <a:extLst>
                    <a:ext uri="{9D8B030D-6E8A-4147-A177-3AD203B41FA5}">
                      <a16:colId xmlns:a16="http://schemas.microsoft.com/office/drawing/2014/main" val="2403350427"/>
                    </a:ext>
                  </a:extLst>
                </a:gridCol>
                <a:gridCol w="919689">
                  <a:extLst>
                    <a:ext uri="{9D8B030D-6E8A-4147-A177-3AD203B41FA5}">
                      <a16:colId xmlns:a16="http://schemas.microsoft.com/office/drawing/2014/main" val="1822456979"/>
                    </a:ext>
                  </a:extLst>
                </a:gridCol>
                <a:gridCol w="1018733">
                  <a:extLst>
                    <a:ext uri="{9D8B030D-6E8A-4147-A177-3AD203B41FA5}">
                      <a16:colId xmlns:a16="http://schemas.microsoft.com/office/drawing/2014/main" val="3325970980"/>
                    </a:ext>
                  </a:extLst>
                </a:gridCol>
                <a:gridCol w="799423">
                  <a:extLst>
                    <a:ext uri="{9D8B030D-6E8A-4147-A177-3AD203B41FA5}">
                      <a16:colId xmlns:a16="http://schemas.microsoft.com/office/drawing/2014/main" val="3564915234"/>
                    </a:ext>
                  </a:extLst>
                </a:gridCol>
              </a:tblGrid>
              <a:tr h="208528">
                <a:tc rowSpan="2" gridSpan="2">
                  <a:txBody>
                    <a:bodyPr/>
                    <a:lstStyle/>
                    <a:p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Дегра</a:t>
                      </a:r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дація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Вид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 оцінювання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деградації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516284"/>
                  </a:ext>
                </a:extLst>
              </a:tr>
              <a:tr h="235027">
                <a:tc gridSpan="2" vMerge="1">
                  <a:txBody>
                    <a:bodyPr/>
                    <a:lstStyle/>
                    <a:p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відсутня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uk-UA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лабко виражена</a:t>
                      </a:r>
                      <a:endParaRPr lang="uk-UA"/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uk-UA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омірно виражена</a:t>
                      </a:r>
                      <a:endParaRPr lang="uk-UA"/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виражена</a:t>
                      </a:r>
                      <a:endParaRPr lang="uk-UA"/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uk-UA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атастрофічна</a:t>
                      </a:r>
                      <a:endParaRPr lang="uk-UA" dirty="0"/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572679"/>
                  </a:ext>
                </a:extLst>
              </a:tr>
              <a:tr h="317910"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 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>
                        <a:spcAft>
                          <a:spcPts val="0"/>
                        </a:spcAft>
                      </a:pP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Підтип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відсутня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лабко виражена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омірно виражена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виражена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1755" marR="36195"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атастрофічна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286217"/>
                  </a:ext>
                </a:extLst>
              </a:tr>
              <a:tr h="417057"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Механічна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Мілітарна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 глибини профілю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25-35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35-50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›50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983512"/>
                  </a:ext>
                </a:extLst>
              </a:tr>
              <a:tr h="41705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 вмісту гумусу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вмісту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гумусу,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‹5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15-20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›20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6500716"/>
                  </a:ext>
                </a:extLst>
              </a:tr>
              <a:tr h="47278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Утворення вирв, траншей, ям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Морфологічна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10-30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30-50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50-70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›70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328228"/>
                  </a:ext>
                </a:extLst>
              </a:tr>
              <a:tr h="41705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Утворення насипу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Морфологічна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характеристика,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10-30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30-50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50-70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›70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05154"/>
                  </a:ext>
                </a:extLst>
              </a:tr>
              <a:tr h="208528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spc="-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Антропогенна</a:t>
                      </a:r>
                      <a:r>
                        <a:rPr lang="ru-RU" sz="1300" spc="-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spc="-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скелетніст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Мілітарні уламки, %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15-20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›20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550295"/>
                  </a:ext>
                </a:extLst>
              </a:tr>
              <a:tr h="625585"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Мілітарна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Погіршення фізичних властивостей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Перевищення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рівноважної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щільності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грунту,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‹10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10-20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20-30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30-40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›40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3339408"/>
                  </a:ext>
                </a:extLst>
              </a:tr>
              <a:tr h="62558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Стійкі зміни гранулометричного складу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вмісту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фізичної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глини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5-15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15-25</a:t>
                      </a:r>
                      <a:endParaRPr lang="uk-UA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25-32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›32</a:t>
                      </a:r>
                      <a:endParaRPr lang="uk-UA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194" marR="211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3299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112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28B80-E45B-4179-95AD-C1296EB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600" y="212100"/>
            <a:ext cx="6516369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Оцінка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впливу  бойових дій 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показники родючості чорнозему південного дослідної території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(Миколаївська область, 2024 р.)</a:t>
            </a:r>
            <a:b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6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799941-DBEB-4E61-8C83-756B2D560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031" y="50723"/>
            <a:ext cx="2534769" cy="469923"/>
          </a:xfrm>
          <a:prstGeom prst="rect">
            <a:avLst/>
          </a:prstGeom>
        </p:spPr>
      </p:pic>
      <p:graphicFrame>
        <p:nvGraphicFramePr>
          <p:cNvPr id="9" name="Місце для вмісту 8">
            <a:extLst>
              <a:ext uri="{FF2B5EF4-FFF2-40B4-BE49-F238E27FC236}">
                <a16:creationId xmlns:a16="http://schemas.microsoft.com/office/drawing/2014/main" id="{6123CCA4-DC2A-425F-A876-29D65C2C5B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5482959"/>
              </p:ext>
            </p:extLst>
          </p:nvPr>
        </p:nvGraphicFramePr>
        <p:xfrm>
          <a:off x="705600" y="784801"/>
          <a:ext cx="8100000" cy="4189733"/>
        </p:xfrm>
        <a:graphic>
          <a:graphicData uri="http://schemas.openxmlformats.org/drawingml/2006/table">
            <a:tbl>
              <a:tblPr firstRow="1" firstCol="1" bandRow="1"/>
              <a:tblGrid>
                <a:gridCol w="3053248">
                  <a:extLst>
                    <a:ext uri="{9D8B030D-6E8A-4147-A177-3AD203B41FA5}">
                      <a16:colId xmlns:a16="http://schemas.microsoft.com/office/drawing/2014/main" val="1171386690"/>
                    </a:ext>
                  </a:extLst>
                </a:gridCol>
                <a:gridCol w="1178317">
                  <a:extLst>
                    <a:ext uri="{9D8B030D-6E8A-4147-A177-3AD203B41FA5}">
                      <a16:colId xmlns:a16="http://schemas.microsoft.com/office/drawing/2014/main" val="3705303150"/>
                    </a:ext>
                  </a:extLst>
                </a:gridCol>
                <a:gridCol w="1571635">
                  <a:extLst>
                    <a:ext uri="{9D8B030D-6E8A-4147-A177-3AD203B41FA5}">
                      <a16:colId xmlns:a16="http://schemas.microsoft.com/office/drawing/2014/main" val="740236221"/>
                    </a:ext>
                  </a:extLst>
                </a:gridCol>
                <a:gridCol w="1005076">
                  <a:extLst>
                    <a:ext uri="{9D8B030D-6E8A-4147-A177-3AD203B41FA5}">
                      <a16:colId xmlns:a16="http://schemas.microsoft.com/office/drawing/2014/main" val="567473717"/>
                    </a:ext>
                  </a:extLst>
                </a:gridCol>
                <a:gridCol w="1291724">
                  <a:extLst>
                    <a:ext uri="{9D8B030D-6E8A-4147-A177-3AD203B41FA5}">
                      <a16:colId xmlns:a16="http://schemas.microsoft.com/office/drawing/2014/main" val="3157126958"/>
                    </a:ext>
                  </a:extLst>
                </a:gridCol>
              </a:tblGrid>
              <a:tr h="415928">
                <a:tc>
                  <a:txBody>
                    <a:bodyPr/>
                    <a:lstStyle/>
                    <a:p>
                      <a:pPr>
                        <a:lnSpc>
                          <a:spcPct val="105000"/>
                        </a:lnSpc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Критерії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їх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параметри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одиниці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порушена ділянка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 Вирва більше 4 м глибиною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№2 Насип 1,1 м</a:t>
                      </a: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 Вирва 1 м діаметр</a:t>
                      </a: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0323698"/>
                  </a:ext>
                </a:extLst>
              </a:tr>
              <a:tr h="439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Реакція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грунтового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середовища,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рН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</a:t>
                      </a:r>
                      <a:r>
                        <a:rPr lang="uk-UA" sz="140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7,8±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8,0±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7,9±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8,1±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2135224"/>
                  </a:ext>
                </a:extLst>
              </a:tr>
              <a:tr h="236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Потужність </a:t>
                      </a:r>
                      <a:r>
                        <a:rPr lang="uk-UA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грунтового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профілю, см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відсутній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30-37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1955890"/>
                  </a:ext>
                </a:extLst>
              </a:tr>
              <a:tr h="2144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Уміст гумусу в орному шарі, %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4,12±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0,67±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3,57±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1,88±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,11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7932886"/>
                  </a:ext>
                </a:extLst>
              </a:tr>
              <a:tr h="4395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Рівноважна щільність будови у шарі (0-50см),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/см</a:t>
                      </a:r>
                      <a:r>
                        <a:rPr lang="ru-RU" sz="14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4002110"/>
                  </a:ext>
                </a:extLst>
              </a:tr>
              <a:tr h="21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Вміст кальцію, СаО,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мг/100 г грунту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909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573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673274"/>
                  </a:ext>
                </a:extLst>
              </a:tr>
              <a:tr h="210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Вміст магнію, 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О, 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мг/100 г грунту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207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43483"/>
                  </a:ext>
                </a:extLst>
              </a:tr>
              <a:tr h="6176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Уміст рухомого фосфору у шарі 0-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см, мг/100 г грунту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лактатний метод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(середня)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29,8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(високий)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15,1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(середня)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30,3 (високий)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1598117"/>
                  </a:ext>
                </a:extLst>
              </a:tr>
              <a:tr h="705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Уміст обмінного калію у шарі 0-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0см, мг/100 г ґрунту 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лактатний метод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22,9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(підвищений)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11,6 (низька)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19,4 (середній)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15,7 (середній)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7379519"/>
                  </a:ext>
                </a:extLst>
              </a:tr>
              <a:tr h="5343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Уміст фізичної глини в орному шарі, %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2107" marR="42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8286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0828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D88D59-7DE7-4BF3-886F-C2944C01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Оцінювання ступеня деградації </a:t>
            </a:r>
            <a:r>
              <a:rPr lang="uk-UA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грунтів</a:t>
            </a:r>
            <a:r>
              <a:rPr lang="uk-U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спричиненої  бойовими </a:t>
            </a:r>
            <a:r>
              <a:rPr lang="uk-UA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діми</a:t>
            </a:r>
            <a:r>
              <a:rPr lang="uk-U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внаслідок збройної агресії </a:t>
            </a:r>
            <a:r>
              <a:rPr lang="uk-UA" sz="1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рф</a:t>
            </a:r>
            <a:r>
              <a:rPr lang="uk-UA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(Миколаївська область, 2024 р.)</a:t>
            </a:r>
            <a:endParaRPr lang="uk-UA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DA2943-C3AF-4E80-94B4-F0A0A85A8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C68474CD-7C5D-4C71-BE2A-595E027C00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64588"/>
              </p:ext>
            </p:extLst>
          </p:nvPr>
        </p:nvGraphicFramePr>
        <p:xfrm>
          <a:off x="511200" y="1152524"/>
          <a:ext cx="7948798" cy="4021600"/>
        </p:xfrm>
        <a:graphic>
          <a:graphicData uri="http://schemas.openxmlformats.org/drawingml/2006/table">
            <a:tbl>
              <a:tblPr firstRow="1" firstCol="1" bandRow="1"/>
              <a:tblGrid>
                <a:gridCol w="2286556">
                  <a:extLst>
                    <a:ext uri="{9D8B030D-6E8A-4147-A177-3AD203B41FA5}">
                      <a16:colId xmlns:a16="http://schemas.microsoft.com/office/drawing/2014/main" val="1778430205"/>
                    </a:ext>
                  </a:extLst>
                </a:gridCol>
                <a:gridCol w="2357444">
                  <a:extLst>
                    <a:ext uri="{9D8B030D-6E8A-4147-A177-3AD203B41FA5}">
                      <a16:colId xmlns:a16="http://schemas.microsoft.com/office/drawing/2014/main" val="3755224419"/>
                    </a:ext>
                  </a:extLst>
                </a:gridCol>
                <a:gridCol w="478285">
                  <a:extLst>
                    <a:ext uri="{9D8B030D-6E8A-4147-A177-3AD203B41FA5}">
                      <a16:colId xmlns:a16="http://schemas.microsoft.com/office/drawing/2014/main" val="3792953891"/>
                    </a:ext>
                  </a:extLst>
                </a:gridCol>
                <a:gridCol w="649024">
                  <a:extLst>
                    <a:ext uri="{9D8B030D-6E8A-4147-A177-3AD203B41FA5}">
                      <a16:colId xmlns:a16="http://schemas.microsoft.com/office/drawing/2014/main" val="4209081471"/>
                    </a:ext>
                  </a:extLst>
                </a:gridCol>
                <a:gridCol w="653631">
                  <a:extLst>
                    <a:ext uri="{9D8B030D-6E8A-4147-A177-3AD203B41FA5}">
                      <a16:colId xmlns:a16="http://schemas.microsoft.com/office/drawing/2014/main" val="403267886"/>
                    </a:ext>
                  </a:extLst>
                </a:gridCol>
                <a:gridCol w="761929">
                  <a:extLst>
                    <a:ext uri="{9D8B030D-6E8A-4147-A177-3AD203B41FA5}">
                      <a16:colId xmlns:a16="http://schemas.microsoft.com/office/drawing/2014/main" val="2841139140"/>
                    </a:ext>
                  </a:extLst>
                </a:gridCol>
                <a:gridCol w="761929">
                  <a:extLst>
                    <a:ext uri="{9D8B030D-6E8A-4147-A177-3AD203B41FA5}">
                      <a16:colId xmlns:a16="http://schemas.microsoft.com/office/drawing/2014/main" val="2489291127"/>
                    </a:ext>
                  </a:extLst>
                </a:gridCol>
              </a:tblGrid>
              <a:tr h="128605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Показник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оцінювання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Територія, ділянка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Ступінь деградації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8594551"/>
                  </a:ext>
                </a:extLst>
              </a:tr>
              <a:tr h="84975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відсутня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лабко виражена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омірно виражена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сильно виражена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атастрофічна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073212"/>
                  </a:ext>
                </a:extLst>
              </a:tr>
              <a:tr h="269828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 глибини профілю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 Вирва більше 4 м глибиною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›50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0956092"/>
                  </a:ext>
                </a:extLst>
              </a:tr>
              <a:tr h="28450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№2 Насип 1,1 м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‹10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6563932"/>
                  </a:ext>
                </a:extLst>
              </a:tr>
              <a:tr h="284505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 Вирва 1 м діаметр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6195" algn="r">
                        <a:lnSpc>
                          <a:spcPct val="115000"/>
                        </a:lnSpc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25-35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3619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8327" marR="4832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973526"/>
                  </a:ext>
                </a:extLst>
              </a:tr>
              <a:tr h="266517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Зменшення вмісту гумусу, %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 Вирва більше 4 м глибиною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980068"/>
                  </a:ext>
                </a:extLst>
              </a:tr>
              <a:tr h="26651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№2 Насип 1,1 м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10-15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0627179"/>
                  </a:ext>
                </a:extLst>
              </a:tr>
              <a:tr h="26651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 Вирва 1 м діаметр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›20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72715"/>
                  </a:ext>
                </a:extLst>
              </a:tr>
              <a:tr h="266517"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Утворення вирв</a:t>
                      </a: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/насипу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 від глибини профілю ґрунту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№1 Вирва більше 4 м глибиною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›70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6051216"/>
                  </a:ext>
                </a:extLst>
              </a:tr>
              <a:tr h="26651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№2 Насип 1,1 м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50-70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349421"/>
                  </a:ext>
                </a:extLst>
              </a:tr>
              <a:tr h="26651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№3 Вирва 1 м діаметр</a:t>
                      </a: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30-50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327" marR="4832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55047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1068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1D59E-DC9C-417E-82D9-5C8A8E75C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650" y="717475"/>
            <a:ext cx="8486700" cy="693725"/>
          </a:xfrm>
        </p:spPr>
        <p:txBody>
          <a:bodyPr>
            <a:noAutofit/>
          </a:bodyPr>
          <a:lstStyle/>
          <a:p>
            <a:pPr algn="ctr"/>
            <a:r>
              <a:rPr lang="uk-UA" altLang="uk-UA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Граничні значення інтегрального (</a:t>
            </a:r>
            <a:r>
              <a:rPr lang="uk-UA" altLang="uk-UA" sz="1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</a:t>
            </a:r>
            <a:r>
              <a:rPr lang="uk-UA" altLang="uk-UA" sz="1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br>
              <a:rPr lang="uk-UA" altLang="uk-UA" sz="24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uk-UA" sz="1800" dirty="0">
              <a:solidFill>
                <a:srgbClr val="0070C0"/>
              </a:solidFill>
            </a:endParaRPr>
          </a:p>
        </p:txBody>
      </p:sp>
      <p:graphicFrame>
        <p:nvGraphicFramePr>
          <p:cNvPr id="8" name="Місце для вмісту 7">
            <a:extLst>
              <a:ext uri="{FF2B5EF4-FFF2-40B4-BE49-F238E27FC236}">
                <a16:creationId xmlns:a16="http://schemas.microsoft.com/office/drawing/2014/main" id="{776DAD42-5BC0-4476-A4C4-EBC188D59C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647020"/>
              </p:ext>
            </p:extLst>
          </p:nvPr>
        </p:nvGraphicFramePr>
        <p:xfrm>
          <a:off x="1368000" y="1411200"/>
          <a:ext cx="6357600" cy="2767037"/>
        </p:xfrm>
        <a:graphic>
          <a:graphicData uri="http://schemas.openxmlformats.org/drawingml/2006/table">
            <a:tbl>
              <a:tblPr firstRow="1" firstCol="1" bandRow="1"/>
              <a:tblGrid>
                <a:gridCol w="1231844">
                  <a:extLst>
                    <a:ext uri="{9D8B030D-6E8A-4147-A177-3AD203B41FA5}">
                      <a16:colId xmlns:a16="http://schemas.microsoft.com/office/drawing/2014/main" val="2238858655"/>
                    </a:ext>
                  </a:extLst>
                </a:gridCol>
                <a:gridCol w="5125756">
                  <a:extLst>
                    <a:ext uri="{9D8B030D-6E8A-4147-A177-3AD203B41FA5}">
                      <a16:colId xmlns:a16="http://schemas.microsoft.com/office/drawing/2014/main" val="197020800"/>
                    </a:ext>
                  </a:extLst>
                </a:gridCol>
              </a:tblGrid>
              <a:tr h="5627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415" algn="ctr">
                        <a:lnSpc>
                          <a:spcPct val="150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Комплексний потенційний екологічний ризик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3957833"/>
                  </a:ext>
                </a:extLst>
              </a:tr>
              <a:tr h="34873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 &lt; 90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Низький потенційний екологічний ризик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40466"/>
                  </a:ext>
                </a:extLst>
              </a:tr>
              <a:tr h="2958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≤ RI &lt; 180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415"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Помірний потенційний екологічний ризик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594884"/>
                  </a:ext>
                </a:extLst>
              </a:tr>
              <a:tr h="631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180≤ RI &lt; 360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415"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Високий потенційний екологічний ризик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2876821"/>
                  </a:ext>
                </a:extLst>
              </a:tr>
              <a:tr h="63191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360≤ RI &lt; 720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Дуже високий потенційний ризик для навколишнього середовища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9263282"/>
                  </a:ext>
                </a:extLst>
              </a:tr>
              <a:tr h="29585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 ≥ 720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18415" algn="just">
                        <a:lnSpc>
                          <a:spcPct val="150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Суттєво дуже високий екологічний ризик потенціал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834936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25079A0-DF60-4377-97F1-6EF00B3CC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10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Місце для вмісту 3">
            <a:extLst>
              <a:ext uri="{FF2B5EF4-FFF2-40B4-BE49-F238E27FC236}">
                <a16:creationId xmlns:a16="http://schemas.microsoft.com/office/drawing/2014/main" id="{ABAB811A-C6E9-487C-AF71-049EEE1630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7768379"/>
              </p:ext>
            </p:extLst>
          </p:nvPr>
        </p:nvGraphicFramePr>
        <p:xfrm>
          <a:off x="734401" y="1512000"/>
          <a:ext cx="7552801" cy="2159827"/>
        </p:xfrm>
        <a:graphic>
          <a:graphicData uri="http://schemas.openxmlformats.org/drawingml/2006/table">
            <a:tbl>
              <a:tblPr firstRow="1" firstCol="1" bandRow="1"/>
              <a:tblGrid>
                <a:gridCol w="855518">
                  <a:extLst>
                    <a:ext uri="{9D8B030D-6E8A-4147-A177-3AD203B41FA5}">
                      <a16:colId xmlns:a16="http://schemas.microsoft.com/office/drawing/2014/main" val="3030671169"/>
                    </a:ext>
                  </a:extLst>
                </a:gridCol>
                <a:gridCol w="661050">
                  <a:extLst>
                    <a:ext uri="{9D8B030D-6E8A-4147-A177-3AD203B41FA5}">
                      <a16:colId xmlns:a16="http://schemas.microsoft.com/office/drawing/2014/main" val="1718356804"/>
                    </a:ext>
                  </a:extLst>
                </a:gridCol>
                <a:gridCol w="661050">
                  <a:extLst>
                    <a:ext uri="{9D8B030D-6E8A-4147-A177-3AD203B41FA5}">
                      <a16:colId xmlns:a16="http://schemas.microsoft.com/office/drawing/2014/main" val="974800556"/>
                    </a:ext>
                  </a:extLst>
                </a:gridCol>
                <a:gridCol w="661050">
                  <a:extLst>
                    <a:ext uri="{9D8B030D-6E8A-4147-A177-3AD203B41FA5}">
                      <a16:colId xmlns:a16="http://schemas.microsoft.com/office/drawing/2014/main" val="766381365"/>
                    </a:ext>
                  </a:extLst>
                </a:gridCol>
                <a:gridCol w="661050">
                  <a:extLst>
                    <a:ext uri="{9D8B030D-6E8A-4147-A177-3AD203B41FA5}">
                      <a16:colId xmlns:a16="http://schemas.microsoft.com/office/drawing/2014/main" val="2919932984"/>
                    </a:ext>
                  </a:extLst>
                </a:gridCol>
                <a:gridCol w="887695">
                  <a:extLst>
                    <a:ext uri="{9D8B030D-6E8A-4147-A177-3AD203B41FA5}">
                      <a16:colId xmlns:a16="http://schemas.microsoft.com/office/drawing/2014/main" val="1434844292"/>
                    </a:ext>
                  </a:extLst>
                </a:gridCol>
                <a:gridCol w="887695">
                  <a:extLst>
                    <a:ext uri="{9D8B030D-6E8A-4147-A177-3AD203B41FA5}">
                      <a16:colId xmlns:a16="http://schemas.microsoft.com/office/drawing/2014/main" val="2570737720"/>
                    </a:ext>
                  </a:extLst>
                </a:gridCol>
                <a:gridCol w="1236661">
                  <a:extLst>
                    <a:ext uri="{9D8B030D-6E8A-4147-A177-3AD203B41FA5}">
                      <a16:colId xmlns:a16="http://schemas.microsoft.com/office/drawing/2014/main" val="1879554749"/>
                    </a:ext>
                  </a:extLst>
                </a:gridCol>
                <a:gridCol w="1041032">
                  <a:extLst>
                    <a:ext uri="{9D8B030D-6E8A-4147-A177-3AD203B41FA5}">
                      <a16:colId xmlns:a16="http://schemas.microsoft.com/office/drawing/2014/main" val="157318701"/>
                    </a:ext>
                  </a:extLst>
                </a:gridCol>
              </a:tblGrid>
              <a:tr h="23366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Місце відбору зразка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084539"/>
                  </a:ext>
                </a:extLst>
              </a:tr>
              <a:tr h="749474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Mn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Zn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Cd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Pb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29557"/>
                  </a:ext>
                </a:extLst>
              </a:tr>
              <a:tr h="481541">
                <a:tc>
                  <a:txBody>
                    <a:bodyPr/>
                    <a:lstStyle/>
                    <a:p>
                      <a:pPr indent="-68580"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Центр кратера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16,63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0,49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8,00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2,20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23,10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52,40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547490"/>
                  </a:ext>
                </a:extLst>
              </a:tr>
              <a:tr h="23074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 боках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1,14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0,52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6,40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0,90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1,55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12,90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23,80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19727"/>
                  </a:ext>
                </a:extLst>
              </a:tr>
              <a:tr h="23366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1,03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2,18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0,46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9,00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1,36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17,80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33,43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3642134"/>
                  </a:ext>
                </a:extLst>
              </a:tr>
              <a:tr h="230743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0,60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1,61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6,90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1,45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18,90</a:t>
                      </a:r>
                      <a:endParaRPr lang="uk-UA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uk-UA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31,31</a:t>
                      </a:r>
                      <a:endParaRPr lang="uk-UA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64019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036FBF6D-DA34-45A6-A613-A1484BABC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51336" y="686043"/>
            <a:ext cx="784132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Комплексний показник забруднення 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(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Hakanson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kumimoji="0" lang="uk-UA" altLang="uk-UA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RI</a:t>
            </a:r>
            <a:r>
              <a:rPr kumimoji="0" lang="uk-UA" altLang="uk-UA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) та зруйнованого чорнозему звичайного в середині кратера, 2024 р.</a:t>
            </a: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741E90-4451-4528-B976-20012D2D7A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8" t="62439" r="16841" b="18233"/>
          <a:stretch/>
        </p:blipFill>
        <p:spPr>
          <a:xfrm>
            <a:off x="194031" y="50723"/>
            <a:ext cx="2893742" cy="46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36216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1083</Words>
  <Application>Microsoft Office PowerPoint</Application>
  <PresentationFormat>Екран (16:9)</PresentationFormat>
  <Paragraphs>308</Paragraphs>
  <Slides>14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14</vt:i4>
      </vt:variant>
    </vt:vector>
  </HeadingPairs>
  <TitlesOfParts>
    <vt:vector size="24" baseType="lpstr">
      <vt:lpstr>Arial</vt:lpstr>
      <vt:lpstr>Minion Pro SmBd</vt:lpstr>
      <vt:lpstr>Times New Roman</vt:lpstr>
      <vt:lpstr>ProbaPro</vt:lpstr>
      <vt:lpstr>Inter</vt:lpstr>
      <vt:lpstr>Minion Pro Med</vt:lpstr>
      <vt:lpstr>Calibri</vt:lpstr>
      <vt:lpstr>Calibri Light</vt:lpstr>
      <vt:lpstr>Simple Light</vt:lpstr>
      <vt:lpstr>Тема Office</vt:lpstr>
      <vt:lpstr>Мілітарне забруднення грунтів і технології їх рекультивації </vt:lpstr>
      <vt:lpstr>Презентація PowerPoint</vt:lpstr>
      <vt:lpstr>Презентація PowerPoint</vt:lpstr>
      <vt:lpstr>Об’єкти дослідження</vt:lpstr>
      <vt:lpstr>Система класифікації та оцінювання ступеня деградації грунтів, спричиненої  бойовими діми внаслідок збройної агресії рф  (В.Соловей, М. Захарова, О.Найдьонова, І. Пліско, К. Смірнова, М. Солоха, 2023) </vt:lpstr>
      <vt:lpstr>Оцінка впливу  бойових дій на показники родючості чорнозему південного дослідної території (Миколаївська область, 2024 р.) </vt:lpstr>
      <vt:lpstr>Оцінювання ступеня деградації грунтів, спричиненої  бойовими діми внаслідок збройної агресії рф  (Миколаївська область, 2024 р.)</vt:lpstr>
      <vt:lpstr>Граничні значення інтегрального (RI)  </vt:lpstr>
      <vt:lpstr>Комплексний показник забруднення RI, (Hakanson (RI) та зруйнованого чорнозему звичайного в середині кратера, 2024 р.</vt:lpstr>
      <vt:lpstr> Комплексний індекс забруднення чорнозему південного посередині капоніру, 2024</vt:lpstr>
      <vt:lpstr>Рекультивація земель</vt:lpstr>
      <vt:lpstr>Рекомендовані моделі техноземів для сільськогосподарського використання меліорованих земель </vt:lpstr>
      <vt:lpstr>Оптимальне чергування агроценозів у місцях розташування земельних ділянок, де проводилася рекультивація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AI tools to access the soil damage, caused by military actions and bombturbation</dc:title>
  <dc:creator>Admin</dc:creator>
  <cp:lastModifiedBy>Oksana Tonkha</cp:lastModifiedBy>
  <cp:revision>34</cp:revision>
  <dcterms:modified xsi:type="dcterms:W3CDTF">2025-07-01T20:23:26Z</dcterms:modified>
</cp:coreProperties>
</file>