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0"/>
  </p:notesMasterIdLst>
  <p:sldIdLst>
    <p:sldId id="256" r:id="rId2"/>
    <p:sldId id="269" r:id="rId3"/>
    <p:sldId id="285" r:id="rId4"/>
    <p:sldId id="268" r:id="rId5"/>
    <p:sldId id="283" r:id="rId6"/>
    <p:sldId id="270" r:id="rId7"/>
    <p:sldId id="286" r:id="rId8"/>
    <p:sldId id="258" r:id="rId9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8D0"/>
    <a:srgbClr val="F6DBDF"/>
    <a:srgbClr val="D3F4D4"/>
    <a:srgbClr val="EAE9F8"/>
    <a:srgbClr val="F8E6E8"/>
    <a:srgbClr val="F6DFE0"/>
    <a:srgbClr val="FFFFFF"/>
    <a:srgbClr val="CBE2F2"/>
    <a:srgbClr val="EEF9FA"/>
    <a:srgbClr val="E6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5" autoAdjust="0"/>
    <p:restoredTop sz="80645"/>
  </p:normalViewPr>
  <p:slideViewPr>
    <p:cSldViewPr snapToGrid="0">
      <p:cViewPr varScale="1">
        <p:scale>
          <a:sx n="67" d="100"/>
          <a:sy n="67" d="100"/>
        </p:scale>
        <p:origin x="139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E68C1-7C92-40E3-AFA3-304CB20DC52B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4E120-3DEE-4F71-A295-0D05B9AFF9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3898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4606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CF50F-FB7D-A2AA-75A1-05B369D3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8C6DAB0-B0D9-F4F9-B260-3503024FE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367CEEC-9278-4D5A-5D4E-16E88BD0C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r>
              <a:rPr lang="uk-UA" b="0" i="0" noProof="0" dirty="0">
                <a:solidFill>
                  <a:srgbClr val="231F20"/>
                </a:solidFill>
                <a:effectLst/>
                <a:latin typeface="+mn-lt"/>
              </a:rPr>
              <a:t>Силами факультеті інформаційних технологій вирішується науково-практична задача з розпізнавання вирв внаслідок потрапляння снарядів в землю на основі супутникових зображень і подальшої оцінки забруднень, визначення витрат на відновлення ґрунтів. До цієї задачі залучаються як науково-педагогічні працівники, так і студенти факультету. Студенти в рамках практики опановують техніки й інструменти маркування даних. Вони помічають вирви на отриманих супутникових зображеннях.</a:t>
            </a:r>
          </a:p>
          <a:p>
            <a:pPr algn="l" fontAlgn="base">
              <a:buFont typeface="Arial" panose="020B0604020202020204" pitchFamily="34" charset="0"/>
              <a:buNone/>
            </a:pPr>
            <a:endParaRPr lang="uk-UA" b="0" i="0" noProof="0" dirty="0">
              <a:solidFill>
                <a:srgbClr val="231F20"/>
              </a:solidFill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b="0" i="0" u="sng" noProof="0" dirty="0">
                <a:solidFill>
                  <a:srgbClr val="231F20"/>
                </a:solidFill>
                <a:effectLst/>
                <a:latin typeface="+mn-lt"/>
              </a:rPr>
              <a:t>00:40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F7FEB4-B90D-728C-54AD-53D29DF07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2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224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859A0-5970-3A16-CE9F-467ACC8A0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B773D88-A385-B94B-543B-145A2F5F6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6A4A39B-4AD2-C9A0-0EAA-8604DEE10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r>
              <a:rPr lang="uk-UA" b="0" i="0" noProof="0" dirty="0">
                <a:solidFill>
                  <a:srgbClr val="231F20"/>
                </a:solidFill>
                <a:effectLst/>
                <a:latin typeface="+mn-lt"/>
              </a:rPr>
              <a:t>Далі, до розмічених даних застосовуються алгоритми глибокого навчання з метою створення моделі, здатної самостійно ідентифікувати вирви. Наразі на певних зображеннях досягається висока точність розпізнавання, що підтверджує результати </a:t>
            </a:r>
            <a:r>
              <a:rPr lang="uk-UA" b="0" i="0" noProof="0" dirty="0" err="1">
                <a:solidFill>
                  <a:srgbClr val="231F20"/>
                </a:solidFill>
                <a:effectLst/>
                <a:latin typeface="+mn-lt"/>
              </a:rPr>
              <a:t>детекції</a:t>
            </a:r>
            <a:r>
              <a:rPr lang="uk-UA" b="0" i="0" noProof="0" dirty="0">
                <a:solidFill>
                  <a:srgbClr val="231F20"/>
                </a:solidFill>
                <a:effectLst/>
                <a:latin typeface="+mn-lt"/>
              </a:rPr>
              <a:t> на слайді. Проте загальна точність для великої кількості зображень різної якості, на яких можуть знаходитись різні додаткові об’єкти, поки трохи нижче середнього рівня. Потенціал підвищення точності бачимо в </a:t>
            </a:r>
            <a:r>
              <a:rPr lang="uk-UA" b="0" i="0" noProof="0" dirty="0" err="1">
                <a:solidFill>
                  <a:srgbClr val="231F20"/>
                </a:solidFill>
                <a:effectLst/>
                <a:latin typeface="+mn-lt"/>
              </a:rPr>
              <a:t>аугментації</a:t>
            </a:r>
            <a:r>
              <a:rPr lang="uk-UA" b="0" i="0" noProof="0" dirty="0">
                <a:solidFill>
                  <a:srgbClr val="231F20"/>
                </a:solidFill>
                <a:effectLst/>
                <a:latin typeface="+mn-lt"/>
              </a:rPr>
              <a:t> зображень і застосуванні інших </a:t>
            </a:r>
            <a:r>
              <a:rPr lang="uk-UA" b="0" i="0" noProof="0" dirty="0" err="1">
                <a:solidFill>
                  <a:srgbClr val="231F20"/>
                </a:solidFill>
                <a:effectLst/>
                <a:latin typeface="+mn-lt"/>
              </a:rPr>
              <a:t>нейромережевих</a:t>
            </a:r>
            <a:r>
              <a:rPr lang="uk-UA" b="0" i="0" noProof="0" dirty="0">
                <a:solidFill>
                  <a:srgbClr val="231F20"/>
                </a:solidFill>
                <a:effectLst/>
                <a:latin typeface="+mn-lt"/>
              </a:rPr>
              <a:t> методів.</a:t>
            </a:r>
          </a:p>
          <a:p>
            <a:pPr algn="l" fontAlgn="base">
              <a:buFont typeface="Arial" panose="020B0604020202020204" pitchFamily="34" charset="0"/>
              <a:buNone/>
            </a:pPr>
            <a:endParaRPr lang="uk-UA" b="0" i="0" noProof="0" dirty="0">
              <a:solidFill>
                <a:srgbClr val="231F20"/>
              </a:solidFill>
              <a:effectLst/>
              <a:latin typeface="+mn-lt"/>
            </a:endParaRPr>
          </a:p>
          <a:p>
            <a:pPr algn="l" fontAlgn="base">
              <a:buFont typeface="Arial" panose="020B0604020202020204" pitchFamily="34" charset="0"/>
              <a:buNone/>
            </a:pPr>
            <a:r>
              <a:rPr lang="uk-UA" b="0" i="0" u="sng" noProof="0" dirty="0">
                <a:solidFill>
                  <a:srgbClr val="231F20"/>
                </a:solidFill>
                <a:effectLst/>
                <a:latin typeface="+mn-lt"/>
              </a:rPr>
              <a:t>00:40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457A60-EC1F-BC27-A5B6-080A82592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621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3C2C7-1CBC-9373-4932-595749018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5C8205B-0A34-BDBE-A881-5865E1B99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D74BF44-DF07-2E4C-21CE-51D26F1AC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8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Для окремих завдань машина повинна мати зір. Але для цього  важливим є участь людини. Людина має навчити машину дивитись. І робить це шляхом маркування даних. </a:t>
            </a:r>
          </a:p>
          <a:p>
            <a:endParaRPr lang="uk-UA" sz="1800" dirty="0">
              <a:solidFill>
                <a:srgbClr val="2A2A2A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uk-UA" sz="18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Взагалі, це важливий крок для навчання моделей не тільки заради комп’ютерного зору, а й для розпізнавання мови, аналізу емоцій, обробки природної мови, робототехніки, аналізу поведінки клієнтів, </a:t>
            </a:r>
            <a:r>
              <a:rPr lang="uk-UA" sz="1800" dirty="0" err="1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категорізації</a:t>
            </a:r>
            <a:r>
              <a:rPr lang="uk-UA" sz="18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продуктів, виявлення шахрайства й інших напрямів. Маркування займає близько 80% часу роботи розробників.</a:t>
            </a:r>
          </a:p>
          <a:p>
            <a:endParaRPr lang="uk-UA" sz="1800" dirty="0">
              <a:solidFill>
                <a:srgbClr val="2A2A2A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8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Тому попит на послуги маркування даних стрімко зростає, і є постійною потребою для багатьох компаній і організацій, в </a:t>
            </a:r>
            <a:r>
              <a:rPr lang="uk-UA" sz="1800" dirty="0" err="1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т.ч</a:t>
            </a:r>
            <a:r>
              <a:rPr lang="uk-UA" sz="18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 державного сектору.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800" b="1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Університет також може долучитись до цього процесу задля підтримки свого освітнього та наукового процесів</a:t>
            </a:r>
            <a:r>
              <a:rPr lang="uk-UA" sz="18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800" noProof="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Очікується, що ринок маркування даних зросте з $5 млрд у 2022 році до $22 млрд у 2027 році ….переважно завдяки цифровому переходу підприємств державного сектору, урядових відомств та старих компаній, які роками збирали дані, а тепер хочуть модернізувати їхнє управління та збільшити потенціал монетизації….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800" dirty="0">
              <a:solidFill>
                <a:srgbClr val="2A2A2A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За корпоративними рішеннями компанії часто звертаються до </a:t>
            </a:r>
            <a:r>
              <a:rPr lang="en-US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Amazon </a:t>
            </a:r>
            <a:r>
              <a:rPr lang="en-US" sz="1800" b="0" i="0" noProof="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Sagemaker</a:t>
            </a:r>
            <a:r>
              <a:rPr lang="en-US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Google AI Platform </a:t>
            </a:r>
            <a:r>
              <a:rPr lang="uk-UA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або до </a:t>
            </a:r>
            <a:r>
              <a:rPr lang="uk-UA" sz="1800" b="0" i="0" noProof="0" dirty="0" err="1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аутсорсингових</a:t>
            </a:r>
            <a:r>
              <a:rPr lang="uk-UA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фірм, таких як </a:t>
            </a:r>
            <a:r>
              <a:rPr lang="en-US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Scale AI, Accenture </a:t>
            </a:r>
            <a:r>
              <a:rPr lang="uk-UA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і </a:t>
            </a:r>
            <a:r>
              <a:rPr lang="en-US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Cognizant, </a:t>
            </a:r>
            <a:r>
              <a:rPr lang="uk-UA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щоб отримати послуги з маркування даних.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800" b="0" i="0" noProof="0" dirty="0">
              <a:solidFill>
                <a:srgbClr val="666666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800" b="1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Підкреслю, що і тут ми знову говоримо про підготовку якісних даних в достатньому обсязі</a:t>
            </a:r>
            <a:r>
              <a:rPr lang="uk-UA" sz="18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1800" b="0" i="0" noProof="0" dirty="0">
              <a:solidFill>
                <a:srgbClr val="666666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800" b="0" i="0" noProof="0" dirty="0">
              <a:solidFill>
                <a:srgbClr val="666666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800" b="0" i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Нерідко</a:t>
            </a:r>
            <a:r>
              <a:rPr lang="uk-UA" sz="1800" b="0" i="0" baseline="0" noProof="0" dirty="0">
                <a:solidFill>
                  <a:srgbClr val="6666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можна почути, що основним конкурентом маркуванням даних стане генеративний ШІ. Він сам буде це робити. Проте, в</a:t>
            </a:r>
            <a:r>
              <a:rPr lang="uk-UA" sz="1800" kern="1200" dirty="0" err="1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еликі</a:t>
            </a:r>
            <a:r>
              <a:rPr lang="uk-UA" sz="18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 моделі відчутно деградують, коли їм на вхід подають контент згенерований іншими моделями.</a:t>
            </a:r>
            <a:r>
              <a:rPr lang="uk-UA" sz="1800" kern="1200" baseline="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 Поки що тільки л</a:t>
            </a:r>
            <a:r>
              <a:rPr lang="uk-UA" sz="18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юди</a:t>
            </a:r>
            <a:r>
              <a:rPr lang="uk-UA" sz="1800" kern="1200" baseline="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 навчаються на контенті інших людей.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800" b="0" i="0" kern="1200" baseline="0" noProof="0" dirty="0">
              <a:solidFill>
                <a:schemeClr val="tx1"/>
              </a:solidFill>
              <a:effectLst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80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+mn-ea"/>
                <a:cs typeface="+mn-cs"/>
              </a:rPr>
              <a:t>Тому, в майбутньому предиктивний ШІ продовжить свій розвиток. Буд створюватись багато спеціалізованих моделей під різні потреби. </a:t>
            </a:r>
            <a:endParaRPr lang="en-US" sz="1800" b="0" i="0" noProof="0" dirty="0">
              <a:solidFill>
                <a:srgbClr val="666666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1800" dirty="0">
              <a:solidFill>
                <a:srgbClr val="2A2A2A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uk-UA" sz="1800" dirty="0">
              <a:solidFill>
                <a:srgbClr val="2A2A2A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uk-UA" sz="18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-----</a:t>
            </a:r>
          </a:p>
          <a:p>
            <a:endParaRPr lang="uk-UA" sz="1800" dirty="0">
              <a:solidFill>
                <a:srgbClr val="2A2A2A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uk-UA" sz="18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Маркування даних - це процес підготовки даних людиною для використання їх у навчанні AI/ML моделей. Участь людини необхідна для додавання анотацій - міток або пояснень до даних, щоб алгоритми могли навчитися розпізнавати закономірності і приймати рішення на основі цієї маркованої інформації..</a:t>
            </a:r>
            <a:endParaRPr lang="uk-UA" sz="1000" noProof="0" dirty="0">
              <a:solidFill>
                <a:srgbClr val="2A2A2A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uk-UA" sz="1000" noProof="0" dirty="0">
              <a:solidFill>
                <a:srgbClr val="2A2A2A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uk-UA" sz="12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За прогнозами, європейський ринок програмного забезпечення для ШІ досягне $26,5 млрд до 2025 року, збільшившись у 13 разів з 2018 року. У Китаї ринок ШІ, рушійною силою якого спочатку були такі компанії, як </a:t>
            </a:r>
            <a:r>
              <a:rPr lang="uk-UA" sz="1200" dirty="0" err="1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Alibaba</a:t>
            </a:r>
            <a:r>
              <a:rPr lang="uk-UA" sz="12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і </a:t>
            </a:r>
            <a:r>
              <a:rPr lang="uk-UA" sz="1200" dirty="0" err="1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ByteDance</a:t>
            </a:r>
            <a:r>
              <a:rPr lang="uk-UA" sz="12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, зміщується в бік традиційних секторів. Очікується, що до 2030 року ШІ щорічно додаватиме 600 мільярдів доларів до китайської економіки, причому автомобільна промисловість, транспорт і логістика - що є ключовими секторами </a:t>
            </a:r>
            <a:r>
              <a:rPr lang="uk-UA" sz="1200" dirty="0" err="1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Scale</a:t>
            </a:r>
            <a:r>
              <a:rPr lang="uk-UA" sz="12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- складатимуть 64%. Конкуренти на кшталт </a:t>
            </a:r>
            <a:r>
              <a:rPr lang="uk-UA" sz="1200" dirty="0" err="1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Appen</a:t>
            </a:r>
            <a:r>
              <a:rPr lang="uk-UA" sz="12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швидко зростають в Китаї, в основному за рахунок компаній, що виробляють автономні транспортні засоби, що також історично є одною з ключових експертиз </a:t>
            </a:r>
            <a:r>
              <a:rPr lang="uk-UA" sz="1200" dirty="0" err="1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Scale</a:t>
            </a:r>
            <a:r>
              <a:rPr lang="uk-UA" sz="1200" dirty="0">
                <a:solidFill>
                  <a:srgbClr val="2A2A2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uk-UA" sz="1000" noProof="0" dirty="0">
              <a:solidFill>
                <a:srgbClr val="2A2A2A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uk-UA" sz="800" b="0" i="0" noProof="0" dirty="0">
              <a:solidFill>
                <a:srgbClr val="666666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 fontAlgn="base">
              <a:buFont typeface="Arial" panose="020B0604020202020204" pitchFamily="34" charset="0"/>
              <a:buNone/>
            </a:pPr>
            <a:endParaRPr lang="uk-UA" b="0" i="0" noProof="0" dirty="0">
              <a:solidFill>
                <a:srgbClr val="231F20"/>
              </a:solidFill>
              <a:effectLst/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5A7E4-DAEB-F1A4-52C4-13AE68CC6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47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05ADE-843A-35C9-B2BD-383AA607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0B3BC61-5C44-51DF-1F1D-99E548989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5C1AEA8-B78F-D7BD-4571-51252226F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endParaRPr lang="uk-UA" b="0" i="0" noProof="0" dirty="0">
              <a:solidFill>
                <a:srgbClr val="231F20"/>
              </a:solidFill>
              <a:effectLst/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F135A0-3496-A617-61CA-BE363AAB4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5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0877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10EF-A7EE-17F6-A87B-905157625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8635722-EA03-03C3-E41C-1849F0A9B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77A481-535A-13A5-49B1-7A34FF9FE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endParaRPr lang="uk-UA" b="0" i="0" noProof="0" dirty="0">
              <a:solidFill>
                <a:srgbClr val="231F20"/>
              </a:solidFill>
              <a:effectLst/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D34ED8-DD2E-E45C-028E-797D25799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6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711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7FBBA-7A47-BE8A-99B3-D4F8765C8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FF969E9-282B-9AE7-9C8A-F3E5A46F0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B260903-B860-BD17-3730-5B8FE230F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r>
              <a:rPr lang="uk-UA" b="0" i="0" noProof="0" dirty="0">
                <a:solidFill>
                  <a:srgbClr val="231F20"/>
                </a:solidFill>
                <a:effectLst/>
                <a:latin typeface="+mn-lt"/>
              </a:rPr>
              <a:t>Силами факультеті інформаційних технологій вирішується науково-практична задача з розпізнавання вирв внаслідок потрапляння снарядів в землю на основі супутникових зображень і подальшої оцінки забруднень, визначення витрат на відновлення ґрунтів. До цієї задачі залучаються як науково-педагогічні працівники, так і студенти факультету. Студенти в рамках практики опановують техніки й інструменти маркування даних. Вони помічають вирви на отриманих супутникових зображеннях.</a:t>
            </a:r>
          </a:p>
          <a:p>
            <a:pPr algn="l" fontAlgn="base">
              <a:buFont typeface="Arial" panose="020B0604020202020204" pitchFamily="34" charset="0"/>
              <a:buNone/>
            </a:pPr>
            <a:endParaRPr lang="uk-UA" b="0" i="0" noProof="0" dirty="0">
              <a:solidFill>
                <a:srgbClr val="231F20"/>
              </a:solidFill>
              <a:effectLst/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b="0" i="0" u="sng" noProof="0" dirty="0">
                <a:solidFill>
                  <a:srgbClr val="231F20"/>
                </a:solidFill>
                <a:effectLst/>
                <a:latin typeface="+mn-lt"/>
              </a:rPr>
              <a:t>00:40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D0F805-E602-4F06-508B-613080A70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12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noProof="0" dirty="0"/>
              <a:t>Отже, впровадження ШІ в освіту та науку відкриває нові можливості, але потребує ретельної роботи з даними та врахування етичних аспектів.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928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5000-707A-BCCF-835E-7F5C1F87B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85A4-F2F7-313D-4396-F32C40C19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987EDC-D7B4-4309-7A65-BA0F86F2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48406-63E5-56EB-1D09-4EDCAE85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06E60-E0DF-FF2C-1EC3-D3C989B6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861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9ABEA-5EC9-ECC2-E3B5-9873D9C7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FA7DBA-7D83-8F9A-D7D3-F69C4F406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72317-6831-CB3F-7D3C-9BB8C113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5E5E74-576A-6E1F-7400-47EFA657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3A1B-4961-9591-A98E-C4F73C87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758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93A219-09DA-408C-DED3-3526CE8EB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9B3CFB-840A-D179-5377-8AAAC9A5A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F2FCD-F469-031E-F433-852DCBA5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46EE27-8F74-0200-DBE5-02D89F50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45283-7451-CA30-F936-047105A9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966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A81A4-8B5A-801D-3B8A-BDFF3B0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F725C0-A518-D2A2-B85B-273A69FA7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C8244-87B8-E403-F110-F36CB799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BE8DE-4498-900E-BBAF-0E33892A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E6655-2611-08B0-E863-54921C16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159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35E5F-7103-9249-E8E1-83CE64C8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40DF7D-7704-A638-86ED-E2B877272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5EF4-CE73-DCA5-39A0-909E82AF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830C5E-5D8C-2AE4-A59C-86A4DBFC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A8D07-8C63-8D4E-890F-5CCD4DAB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4054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1E84F-9D0C-3E11-B169-40846B9F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F45AA7-9DAE-6E84-1B86-3981B174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982E76-6529-CA58-0921-FA53A26A7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F426C-4AD1-C254-D5E5-99A9A3982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AD62C-12F2-2DE6-CF20-143C76EA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67BE87-7573-E18B-6D0D-4BAB4A5D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93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A9E12-6583-A01A-BC3C-20F6257FE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A803DC-5192-9C09-EA3A-AF1B86684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D04708-5E30-D267-B4AE-73C467B10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B7D774-1765-A58A-8208-2782D97C9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E84E1E-13F8-6FD5-3DDD-26FE85ECD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B547E3-8553-410E-D5FE-A5EDC1C6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7960D5-4A4E-9B57-10ED-BCA85DD4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01113B-5D02-9AC6-F3DF-619C38B0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944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3BE57-2D26-CA87-E7F3-CD69FD07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C5AC4E-723E-8184-FAF0-47BF9C8B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AADDA3-7D9E-DDB5-1045-314880A3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37BDDA-B375-6758-8BB8-0D7CB2E1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814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3CEECD-5E0E-3D8A-FC1A-490CC88B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7C465C-FE9B-8789-26AE-FE8DE7ED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3032E9-0714-A208-E417-9467D324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630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FAA62-16BB-EB07-570B-F5FC3FBC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91E8F-14F0-4FEA-3B16-6405BB1E0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25E97B-95CB-27E1-A6AE-FFB789C91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38A689-2903-321A-6CD9-0E2F770F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25679-9BBB-1DA9-D3C3-4637A579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AD7254-322E-E2C4-DADE-D962022C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684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2C4B6-2F50-0009-DCB6-5C822BAE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2FD7BB-1AEF-1BA5-ACE4-803ABEEA72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5DEDEC-8F15-3726-E899-3CAD4A8C2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7B0F3-10C4-F0C2-2073-A4CD1605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1DA535-1ADD-735D-B48A-6501F188A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D9602C-1E6E-2FDF-554E-11B01DC8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451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18092-F94E-237C-BE5D-FC2D218D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ADDD6-1278-9207-8112-2E5B35BD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7769-7C36-F282-6765-33C8316B0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4E91-D328-4C1A-9F88-B6C74C43005D}" type="datetimeFigureOut">
              <a:rPr lang="ru-UA" smtClean="0"/>
              <a:t>30.06.2025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E5483-9F7D-CD3B-8B93-AAF64C645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EE84C-34D2-B925-A9BC-731AF2DB5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33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DC65C607-AE32-E407-EA8C-F8517449409E}"/>
              </a:ext>
            </a:extLst>
          </p:cNvPr>
          <p:cNvSpPr txBox="1">
            <a:spLocks/>
          </p:cNvSpPr>
          <p:nvPr/>
        </p:nvSpPr>
        <p:spPr>
          <a:xfrm>
            <a:off x="3772273" y="79102"/>
            <a:ext cx="8297807" cy="13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НАЦІОНАЛЬНИЙ УНІВЕРСИТЕТ БІОРЕСУРСІВ </a:t>
            </a:r>
            <a:b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І ПРИРОДОКОРИСТУВАННЯ УКРАЇНИ</a:t>
            </a:r>
            <a:endParaRPr lang="uk-UA" sz="2800" dirty="0">
              <a:solidFill>
                <a:srgbClr val="0166B3"/>
              </a:solidFill>
              <a:latin typeface="Minion Pro SmBd" panose="02040603060201020203" pitchFamily="18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B9CE909-26FE-0D58-F6E0-B52469306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2269" y="1597368"/>
            <a:ext cx="8297807" cy="2165607"/>
          </a:xfrm>
        </p:spPr>
        <p:txBody>
          <a:bodyPr>
            <a:noAutofit/>
          </a:bodyPr>
          <a:lstStyle/>
          <a:p>
            <a:pPr algn="l"/>
            <a:r>
              <a:rPr lang="ru-RU" sz="4000" b="1" dirty="0">
                <a:solidFill>
                  <a:srgbClr val="0166B3"/>
                </a:solidFill>
                <a:latin typeface="Minion Pro SmBd" panose="02040603060201020203" pitchFamily="18" charset="0"/>
              </a:rPr>
              <a:t>Моделі комп’ютерного зору для обробки зображень сільськогосподарських земель</a:t>
            </a:r>
            <a:r>
              <a:rPr lang="ru-RU" sz="4000" b="1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id="{76B6E3E5-C952-EAEB-6155-84F2C494A295}"/>
              </a:ext>
            </a:extLst>
          </p:cNvPr>
          <p:cNvSpPr txBox="1">
            <a:spLocks/>
          </p:cNvSpPr>
          <p:nvPr/>
        </p:nvSpPr>
        <p:spPr>
          <a:xfrm>
            <a:off x="3772269" y="4565463"/>
            <a:ext cx="8297807" cy="808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ІТ-рішення щодо відновлення сільськогосподарських земель</a:t>
            </a:r>
            <a:endParaRPr lang="uk-UA" sz="3000" dirty="0">
              <a:solidFill>
                <a:srgbClr val="0166B3"/>
              </a:solidFill>
              <a:latin typeface="Minion Pro SmBd" panose="020406030602010202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9213B-5946-546F-99E2-27FDE61EC3B2}"/>
              </a:ext>
            </a:extLst>
          </p:cNvPr>
          <p:cNvSpPr txBox="1"/>
          <p:nvPr/>
        </p:nvSpPr>
        <p:spPr>
          <a:xfrm>
            <a:off x="3772270" y="6175989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202</a:t>
            </a:r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5</a:t>
            </a:r>
            <a:r>
              <a:rPr lang="uk-UA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 р.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0F3B-A90D-74E6-AF97-9A283D8CA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2" t="8226" r="51617" b="4185"/>
          <a:stretch/>
        </p:blipFill>
        <p:spPr>
          <a:xfrm>
            <a:off x="0" y="0"/>
            <a:ext cx="3225421" cy="68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5537F-DB94-71E8-19DF-318C01233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15D64D4-D876-C7AB-067F-22E96332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86" y="860240"/>
            <a:ext cx="11579427" cy="669708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0166B3"/>
                </a:solidFill>
                <a:latin typeface="Minion Pro SmBd" panose="02040603060201020203" pitchFamily="18" charset="0"/>
              </a:rPr>
              <a:t>Комп’ютерний зір: розпізнавання вирв</a:t>
            </a:r>
            <a:endParaRPr lang="ru-UA" sz="4000" dirty="0">
              <a:solidFill>
                <a:srgbClr val="0166B3"/>
              </a:solidFill>
              <a:latin typeface="Minion Pro SmBd" panose="020406030602010202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54C27E-9380-0AB9-FF74-C289CAC7F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8" t="62439" r="16841" b="18233"/>
          <a:stretch/>
        </p:blipFill>
        <p:spPr>
          <a:xfrm>
            <a:off x="258708" y="156120"/>
            <a:ext cx="3858322" cy="626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D5E787-DD98-4207-2CC9-A2F5F69DB99D}"/>
              </a:ext>
            </a:extLst>
          </p:cNvPr>
          <p:cNvSpPr txBox="1"/>
          <p:nvPr/>
        </p:nvSpPr>
        <p:spPr>
          <a:xfrm>
            <a:off x="3687521" y="6525589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051AF022-2E47-0043-5B18-6762E551433C}"/>
              </a:ext>
            </a:extLst>
          </p:cNvPr>
          <p:cNvGrpSpPr/>
          <p:nvPr/>
        </p:nvGrpSpPr>
        <p:grpSpPr>
          <a:xfrm>
            <a:off x="60586" y="5537541"/>
            <a:ext cx="3444559" cy="1247308"/>
            <a:chOff x="-18142" y="5537541"/>
            <a:chExt cx="3444559" cy="1247308"/>
          </a:xfrm>
        </p:grpSpPr>
        <p:sp>
          <p:nvSpPr>
            <p:cNvPr id="61" name="Скругленный прямоугольник 60">
              <a:extLst>
                <a:ext uri="{FF2B5EF4-FFF2-40B4-BE49-F238E27FC236}">
                  <a16:creationId xmlns:a16="http://schemas.microsoft.com/office/drawing/2014/main" id="{1D6939AC-11AF-DAAD-B9FC-DDA65148F082}"/>
                </a:ext>
              </a:extLst>
            </p:cNvPr>
            <p:cNvSpPr/>
            <p:nvPr/>
          </p:nvSpPr>
          <p:spPr>
            <a:xfrm>
              <a:off x="-18142" y="5537541"/>
              <a:ext cx="3444559" cy="1247308"/>
            </a:xfrm>
            <a:prstGeom prst="roundRect">
              <a:avLst/>
            </a:prstGeom>
            <a:solidFill>
              <a:srgbClr val="CBE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9B65601-293B-2658-CFB8-EBDC655097C4}"/>
                </a:ext>
              </a:extLst>
            </p:cNvPr>
            <p:cNvSpPr txBox="1"/>
            <p:nvPr/>
          </p:nvSpPr>
          <p:spPr>
            <a:xfrm>
              <a:off x="60935" y="5622586"/>
              <a:ext cx="32864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600" b="1" dirty="0"/>
                <a:t>Супутникова та дронова аналітика </a:t>
              </a:r>
              <a:r>
                <a:rPr lang="uk-UA" sz="1600" dirty="0"/>
                <a:t>– завдання з розпізнавання вирв та інших ушкоджень, розрахунки їх об'ємів </a:t>
              </a: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68E6EA1-43DD-3527-3717-651182BC637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015631" y="1937666"/>
            <a:ext cx="2520000" cy="1535760"/>
          </a:xfrm>
          <a:prstGeom prst="rect">
            <a:avLst/>
          </a:prstGeom>
          <a:ln w="0"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5DDB14-945A-CBCF-1727-44B215B5004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31631" y="2240471"/>
            <a:ext cx="2520000" cy="1535760"/>
          </a:xfrm>
          <a:prstGeom prst="rect">
            <a:avLst/>
          </a:prstGeom>
          <a:ln w="0">
            <a:noFill/>
          </a:ln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D498018-E10E-7A78-2A26-AA7ADF37339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65631" y="2502666"/>
            <a:ext cx="2520000" cy="1535760"/>
          </a:xfrm>
          <a:prstGeom prst="rect">
            <a:avLst/>
          </a:prstGeom>
          <a:ln w="0"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05E26AD-24F1-BEE8-7311-0E03B3DA51E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681631" y="2783306"/>
            <a:ext cx="2520000" cy="1535760"/>
          </a:xfrm>
          <a:prstGeom prst="rect">
            <a:avLst/>
          </a:prstGeom>
          <a:ln w="0">
            <a:noFill/>
          </a:ln>
        </p:spPr>
      </p:pic>
      <p:sp>
        <p:nvSpPr>
          <p:cNvPr id="54" name="Прямокутник 7">
            <a:extLst>
              <a:ext uri="{FF2B5EF4-FFF2-40B4-BE49-F238E27FC236}">
                <a16:creationId xmlns:a16="http://schemas.microsoft.com/office/drawing/2014/main" id="{2ECB6321-0BE7-D3A7-31A6-31E56E725592}"/>
              </a:ext>
            </a:extLst>
          </p:cNvPr>
          <p:cNvSpPr/>
          <p:nvPr/>
        </p:nvSpPr>
        <p:spPr>
          <a:xfrm>
            <a:off x="214053" y="4458656"/>
            <a:ext cx="3936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 startAt="2"/>
            </a:pPr>
            <a:r>
              <a:rPr lang="uk-UA" sz="1400" b="1" u="sng" dirty="0"/>
              <a:t>Підготовка зображень </a:t>
            </a:r>
            <a:r>
              <a:rPr lang="uk-UA" sz="1400" dirty="0"/>
              <a:t>для аналізу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1400" dirty="0"/>
              <a:t>обрізка зображень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1400" dirty="0"/>
              <a:t>підготовка зображень (настройка кольору, яскравості, контрастності	</a:t>
            </a:r>
            <a:endParaRPr lang="uk-UA" dirty="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90DE561-A39D-65DE-F6AA-A662DC5FD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988000" y="5150438"/>
            <a:ext cx="3183270" cy="1396696"/>
          </a:xfrm>
          <a:prstGeom prst="rect">
            <a:avLst/>
          </a:prstGeom>
          <a:ln w="0">
            <a:noFill/>
          </a:ln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3FB8C82-0FB0-BF07-77F2-DB49904F2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618425" y="4504565"/>
            <a:ext cx="3861273" cy="2353434"/>
          </a:xfrm>
          <a:prstGeom prst="rect">
            <a:avLst/>
          </a:prstGeom>
          <a:ln w="0">
            <a:noFill/>
          </a:ln>
        </p:spPr>
      </p:pic>
      <p:sp>
        <p:nvSpPr>
          <p:cNvPr id="57" name="Стрілка вправо 29">
            <a:extLst>
              <a:ext uri="{FF2B5EF4-FFF2-40B4-BE49-F238E27FC236}">
                <a16:creationId xmlns:a16="http://schemas.microsoft.com/office/drawing/2014/main" id="{415DACA6-D9EC-C32F-5FC1-A995AEE9F5A1}"/>
              </a:ext>
            </a:extLst>
          </p:cNvPr>
          <p:cNvSpPr/>
          <p:nvPr/>
        </p:nvSpPr>
        <p:spPr>
          <a:xfrm>
            <a:off x="8348472" y="5551956"/>
            <a:ext cx="725318" cy="3600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Прямокутник 30">
            <a:extLst>
              <a:ext uri="{FF2B5EF4-FFF2-40B4-BE49-F238E27FC236}">
                <a16:creationId xmlns:a16="http://schemas.microsoft.com/office/drawing/2014/main" id="{075392E1-E905-3D9C-F6B6-F141CC7ABA50}"/>
              </a:ext>
            </a:extLst>
          </p:cNvPr>
          <p:cNvSpPr/>
          <p:nvPr/>
        </p:nvSpPr>
        <p:spPr>
          <a:xfrm>
            <a:off x="9219631" y="1827494"/>
            <a:ext cx="297236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/>
              <a:t>Підхід </a:t>
            </a:r>
            <a:r>
              <a:rPr lang="uk-UA" sz="1400" dirty="0"/>
              <a:t>до </a:t>
            </a:r>
            <a:r>
              <a:rPr lang="uk-UA" sz="1400" spc="-1" dirty="0" err="1">
                <a:solidFill>
                  <a:srgbClr val="000000"/>
                </a:solidFill>
              </a:rPr>
              <a:t>детекції</a:t>
            </a:r>
            <a:r>
              <a:rPr lang="uk-UA" sz="1400" spc="-1" dirty="0">
                <a:solidFill>
                  <a:srgbClr val="000000"/>
                </a:solidFill>
              </a:rPr>
              <a:t> й оцінки розмірів вирв від снарядів за супутниковими зображеннями:</a:t>
            </a:r>
          </a:p>
          <a:p>
            <a:endParaRPr lang="uk-UA" sz="1400" spc="-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1400" b="1" u="sng" dirty="0"/>
              <a:t>Збір зображень </a:t>
            </a:r>
            <a:r>
              <a:rPr lang="uk-UA" sz="1400" dirty="0"/>
              <a:t>на території для проведення аналізу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1400" dirty="0"/>
              <a:t>розбиття досліджуваної території на </a:t>
            </a:r>
            <a:r>
              <a:rPr lang="uk-UA" sz="1400" dirty="0" err="1"/>
              <a:t>тайли</a:t>
            </a:r>
            <a:r>
              <a:rPr lang="uk-UA" sz="1400" dirty="0"/>
              <a:t> заданого розміру, та визначення центрів координат цих </a:t>
            </a:r>
            <a:r>
              <a:rPr lang="uk-UA" sz="1400" dirty="0" err="1"/>
              <a:t>тайлів</a:t>
            </a:r>
            <a:r>
              <a:rPr lang="uk-UA" sz="1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1400" dirty="0"/>
              <a:t>обхід визначених координат </a:t>
            </a:r>
            <a:r>
              <a:rPr lang="uk-UA" sz="1400" dirty="0" err="1"/>
              <a:t>тайлів</a:t>
            </a:r>
            <a:r>
              <a:rPr lang="uk-UA" sz="1400" dirty="0"/>
              <a:t> та отримання супутникового зображення </a:t>
            </a:r>
          </a:p>
        </p:txBody>
      </p:sp>
      <p:sp>
        <p:nvSpPr>
          <p:cNvPr id="59" name="Стрілка вправо 31">
            <a:extLst>
              <a:ext uri="{FF2B5EF4-FFF2-40B4-BE49-F238E27FC236}">
                <a16:creationId xmlns:a16="http://schemas.microsoft.com/office/drawing/2014/main" id="{F73011F0-8167-594E-3411-EBB1D0A86E82}"/>
              </a:ext>
            </a:extLst>
          </p:cNvPr>
          <p:cNvSpPr/>
          <p:nvPr/>
        </p:nvSpPr>
        <p:spPr>
          <a:xfrm rot="5400000">
            <a:off x="7561830" y="4264375"/>
            <a:ext cx="540000" cy="3600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655D3F-CCCA-91F4-E71C-78FBD1C5D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08" y="1889754"/>
            <a:ext cx="4804999" cy="2513326"/>
          </a:xfrm>
          <a:prstGeom prst="rect">
            <a:avLst/>
          </a:prstGeom>
        </p:spPr>
      </p:pic>
      <p:sp>
        <p:nvSpPr>
          <p:cNvPr id="53" name="Стрілка вправо 26">
            <a:extLst>
              <a:ext uri="{FF2B5EF4-FFF2-40B4-BE49-F238E27FC236}">
                <a16:creationId xmlns:a16="http://schemas.microsoft.com/office/drawing/2014/main" id="{79EA47DD-5913-5B2B-2F40-B4B64E4F0339}"/>
              </a:ext>
            </a:extLst>
          </p:cNvPr>
          <p:cNvSpPr/>
          <p:nvPr/>
        </p:nvSpPr>
        <p:spPr>
          <a:xfrm>
            <a:off x="4946904" y="2762202"/>
            <a:ext cx="1113356" cy="332503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Заголовок 3">
            <a:extLst>
              <a:ext uri="{FF2B5EF4-FFF2-40B4-BE49-F238E27FC236}">
                <a16:creationId xmlns:a16="http://schemas.microsoft.com/office/drawing/2014/main" id="{41CABBBA-8A7D-3DCB-2D2C-4C4CF9EAF206}"/>
              </a:ext>
            </a:extLst>
          </p:cNvPr>
          <p:cNvSpPr txBox="1">
            <a:spLocks/>
          </p:cNvSpPr>
          <p:nvPr/>
        </p:nvSpPr>
        <p:spPr>
          <a:xfrm>
            <a:off x="2341879" y="1477062"/>
            <a:ext cx="7508240" cy="418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solidFill>
                  <a:srgbClr val="0166B3"/>
                </a:solidFill>
                <a:latin typeface="Minion Pro SmBd" panose="02040603060201020203" pitchFamily="18" charset="0"/>
              </a:rPr>
              <a:t>на основі супутникових зображень</a:t>
            </a:r>
            <a:endParaRPr lang="ru-UA" sz="2400" b="1" dirty="0">
              <a:solidFill>
                <a:srgbClr val="0166B3"/>
              </a:solidFill>
              <a:latin typeface="Minion Pro SmBd" panose="0204060306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0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70863-5B88-6BEC-7B13-80998EC21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4D551F-B73D-93AF-A80A-BF565AB8A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8" t="62439" r="16841" b="18233"/>
          <a:stretch/>
        </p:blipFill>
        <p:spPr>
          <a:xfrm>
            <a:off x="258708" y="156120"/>
            <a:ext cx="3858322" cy="626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96104B-4513-3FF1-FF70-E69F6F8314C1}"/>
              </a:ext>
            </a:extLst>
          </p:cNvPr>
          <p:cNvSpPr txBox="1"/>
          <p:nvPr/>
        </p:nvSpPr>
        <p:spPr>
          <a:xfrm>
            <a:off x="3687521" y="6525589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63" name="Заголовок 3">
            <a:extLst>
              <a:ext uri="{FF2B5EF4-FFF2-40B4-BE49-F238E27FC236}">
                <a16:creationId xmlns:a16="http://schemas.microsoft.com/office/drawing/2014/main" id="{D18B085F-DCCD-182D-D5E0-C529F657D42B}"/>
              </a:ext>
            </a:extLst>
          </p:cNvPr>
          <p:cNvSpPr txBox="1">
            <a:spLocks/>
          </p:cNvSpPr>
          <p:nvPr/>
        </p:nvSpPr>
        <p:spPr>
          <a:xfrm>
            <a:off x="843668" y="808248"/>
            <a:ext cx="4105558" cy="418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>
                <a:solidFill>
                  <a:srgbClr val="0166B3"/>
                </a:solidFill>
                <a:latin typeface="Minion Pro SmBd" panose="02040603060201020203" pitchFamily="18" charset="0"/>
              </a:rPr>
              <a:t>Результати </a:t>
            </a:r>
            <a:r>
              <a:rPr lang="uk-UA" sz="2400" b="1" dirty="0" err="1">
                <a:solidFill>
                  <a:srgbClr val="0166B3"/>
                </a:solidFill>
                <a:latin typeface="Minion Pro SmBd" panose="02040603060201020203" pitchFamily="18" charset="0"/>
              </a:rPr>
              <a:t>детекції</a:t>
            </a:r>
            <a:endParaRPr lang="ru-UA" sz="2400" b="1" dirty="0">
              <a:solidFill>
                <a:srgbClr val="0166B3"/>
              </a:solidFill>
              <a:latin typeface="Minion Pro SmBd" panose="02040603060201020203" pitchFamily="18" charset="0"/>
            </a:endParaRPr>
          </a:p>
        </p:txBody>
      </p:sp>
      <p:pic>
        <p:nvPicPr>
          <p:cNvPr id="188" name="Рисунок 187">
            <a:extLst>
              <a:ext uri="{FF2B5EF4-FFF2-40B4-BE49-F238E27FC236}">
                <a16:creationId xmlns:a16="http://schemas.microsoft.com/office/drawing/2014/main" id="{3F6CB1E8-F113-1431-0429-D40523B5D32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49687" y="868655"/>
            <a:ext cx="5427161" cy="3901544"/>
          </a:xfrm>
          <a:prstGeom prst="rect">
            <a:avLst/>
          </a:prstGeom>
          <a:ln w="0">
            <a:noFill/>
          </a:ln>
        </p:spPr>
      </p:pic>
      <p:grpSp>
        <p:nvGrpSpPr>
          <p:cNvPr id="189" name="Группа 188">
            <a:extLst>
              <a:ext uri="{FF2B5EF4-FFF2-40B4-BE49-F238E27FC236}">
                <a16:creationId xmlns:a16="http://schemas.microsoft.com/office/drawing/2014/main" id="{50FBFE01-F185-ECCD-270C-942FB2E3D828}"/>
              </a:ext>
            </a:extLst>
          </p:cNvPr>
          <p:cNvGrpSpPr/>
          <p:nvPr/>
        </p:nvGrpSpPr>
        <p:grpSpPr>
          <a:xfrm>
            <a:off x="7039779" y="4483346"/>
            <a:ext cx="4275226" cy="2323647"/>
            <a:chOff x="7087581" y="1660360"/>
            <a:chExt cx="4275226" cy="2323647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09AE1253-D6AB-5813-ACC7-D5DBC3855B30}"/>
                </a:ext>
              </a:extLst>
            </p:cNvPr>
            <p:cNvPicPr/>
            <p:nvPr/>
          </p:nvPicPr>
          <p:blipFill rotWithShape="1">
            <a:blip r:embed="rId5"/>
            <a:srcRect b="46478"/>
            <a:stretch/>
          </p:blipFill>
          <p:spPr>
            <a:xfrm>
              <a:off x="7087581" y="1660360"/>
              <a:ext cx="2144520" cy="231849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99DD5ED1-D4AD-2CF5-79D6-41FA86852709}"/>
                </a:ext>
              </a:extLst>
            </p:cNvPr>
            <p:cNvPicPr/>
            <p:nvPr/>
          </p:nvPicPr>
          <p:blipFill rotWithShape="1">
            <a:blip r:embed="rId5"/>
            <a:srcRect t="52896"/>
            <a:stretch/>
          </p:blipFill>
          <p:spPr>
            <a:xfrm>
              <a:off x="9218287" y="1943538"/>
              <a:ext cx="2144520" cy="204046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B4B09F22-9108-2AF3-9333-679E10FF3872}"/>
                </a:ext>
              </a:extLst>
            </p:cNvPr>
            <p:cNvPicPr/>
            <p:nvPr/>
          </p:nvPicPr>
          <p:blipFill rotWithShape="1">
            <a:blip r:embed="rId5"/>
            <a:srcRect b="92902"/>
            <a:stretch/>
          </p:blipFill>
          <p:spPr>
            <a:xfrm>
              <a:off x="9177431" y="1666141"/>
              <a:ext cx="2144520" cy="307476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193" name="Таблица 192">
            <a:extLst>
              <a:ext uri="{FF2B5EF4-FFF2-40B4-BE49-F238E27FC236}">
                <a16:creationId xmlns:a16="http://schemas.microsoft.com/office/drawing/2014/main" id="{0A0B829E-AF69-0806-19D3-E5C21A282757}"/>
              </a:ext>
            </a:extLst>
          </p:cNvPr>
          <p:cNvGraphicFramePr>
            <a:graphicFrameLocks noGrp="1"/>
          </p:cNvGraphicFramePr>
          <p:nvPr/>
        </p:nvGraphicFramePr>
        <p:xfrm>
          <a:off x="1461247" y="5084320"/>
          <a:ext cx="3849357" cy="1229360"/>
        </p:xfrm>
        <a:graphic>
          <a:graphicData uri="http://schemas.openxmlformats.org/drawingml/2006/table">
            <a:tbl>
              <a:tblPr firstRow="1" firstCol="1" bandRow="1"/>
              <a:tblGrid>
                <a:gridCol w="1283119">
                  <a:extLst>
                    <a:ext uri="{9D8B030D-6E8A-4147-A177-3AD203B41FA5}">
                      <a16:colId xmlns:a16="http://schemas.microsoft.com/office/drawing/2014/main" val="1311073971"/>
                    </a:ext>
                  </a:extLst>
                </a:gridCol>
                <a:gridCol w="1283119">
                  <a:extLst>
                    <a:ext uri="{9D8B030D-6E8A-4147-A177-3AD203B41FA5}">
                      <a16:colId xmlns:a16="http://schemas.microsoft.com/office/drawing/2014/main" val="1283893376"/>
                    </a:ext>
                  </a:extLst>
                </a:gridCol>
                <a:gridCol w="1283119">
                  <a:extLst>
                    <a:ext uri="{9D8B030D-6E8A-4147-A177-3AD203B41FA5}">
                      <a16:colId xmlns:a16="http://schemas.microsoft.com/office/drawing/2014/main" val="25985719"/>
                    </a:ext>
                  </a:extLst>
                </a:gridCol>
              </a:tblGrid>
              <a:tr h="2281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marL="719138" lvl="1" indent="0" algn="l">
                        <a:tabLst/>
                      </a:pPr>
                      <a:r>
                        <a:rPr lang="uk-UA" sz="1600" dirty="0"/>
                        <a:t>Факт</a:t>
                      </a:r>
                    </a:p>
                    <a:p>
                      <a:pPr marL="7938" indent="0" algn="l">
                        <a:tabLst/>
                      </a:pPr>
                      <a:r>
                        <a:rPr lang="uk-UA" sz="1600" dirty="0"/>
                        <a:t>Прогноз</a:t>
                      </a:r>
                      <a:endParaRPr lang="uk-UA" dirty="0"/>
                    </a:p>
                  </a:txBody>
                  <a:tcPr marL="0" marR="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9BA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9BA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uk-UA" dirty="0"/>
                        <a:t>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9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35048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9BA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uk-UA" dirty="0"/>
                        <a:t>17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9BA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uk-UA" dirty="0"/>
                        <a:t>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9BA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6871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uk-UA" dirty="0"/>
                        <a:t>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9BA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uk-UA" dirty="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9BA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Roboto"/>
                        </a:defRPr>
                      </a:lvl9pPr>
                    </a:lstStyle>
                    <a:p>
                      <a:pPr algn="ctr"/>
                      <a:r>
                        <a:rPr lang="uk-UA" dirty="0"/>
                        <a:t>--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9BA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506895"/>
                  </a:ext>
                </a:extLst>
              </a:tr>
            </a:tbl>
          </a:graphicData>
        </a:graphic>
      </p:graphicFrame>
      <p:sp>
        <p:nvSpPr>
          <p:cNvPr id="194" name="TextBox 193">
            <a:extLst>
              <a:ext uri="{FF2B5EF4-FFF2-40B4-BE49-F238E27FC236}">
                <a16:creationId xmlns:a16="http://schemas.microsoft.com/office/drawing/2014/main" id="{3F7DAFFB-E32B-C66A-472F-C508C0328937}"/>
              </a:ext>
            </a:extLst>
          </p:cNvPr>
          <p:cNvSpPr txBox="1"/>
          <p:nvPr/>
        </p:nvSpPr>
        <p:spPr>
          <a:xfrm>
            <a:off x="1863261" y="6450018"/>
            <a:ext cx="2893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1509713" algn="l"/>
              </a:tabLst>
            </a:pPr>
            <a:r>
              <a:rPr lang="uk-UA" sz="1400" b="1" dirty="0">
                <a:solidFill>
                  <a:prstClr val="black"/>
                </a:solidFill>
                <a:latin typeface="Roboto"/>
              </a:rPr>
              <a:t>Повнота: 94%. 	Точність: 90%</a:t>
            </a:r>
          </a:p>
        </p:txBody>
      </p:sp>
      <p:sp>
        <p:nvSpPr>
          <p:cNvPr id="195" name="Прямоугольник 194">
            <a:extLst>
              <a:ext uri="{FF2B5EF4-FFF2-40B4-BE49-F238E27FC236}">
                <a16:creationId xmlns:a16="http://schemas.microsoft.com/office/drawing/2014/main" id="{0B454528-4973-9518-C73E-DBCD63B3AC0D}"/>
              </a:ext>
            </a:extLst>
          </p:cNvPr>
          <p:cNvSpPr/>
          <p:nvPr/>
        </p:nvSpPr>
        <p:spPr>
          <a:xfrm>
            <a:off x="850388" y="1252383"/>
            <a:ext cx="5009849" cy="3695598"/>
          </a:xfrm>
          <a:prstGeom prst="rect">
            <a:avLst/>
          </a:prstGeom>
          <a:solidFill>
            <a:srgbClr val="9B9BAA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F13EA64-7E24-EBE0-D976-27110BB6E33E}"/>
              </a:ext>
            </a:extLst>
          </p:cNvPr>
          <p:cNvSpPr txBox="1"/>
          <p:nvPr/>
        </p:nvSpPr>
        <p:spPr>
          <a:xfrm>
            <a:off x="2858166" y="3974207"/>
            <a:ext cx="1226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prstClr val="black"/>
                </a:solidFill>
                <a:latin typeface="Roboto"/>
              </a:rPr>
              <a:t>РАЗОМ:</a:t>
            </a:r>
          </a:p>
          <a:p>
            <a:r>
              <a:rPr lang="en-US" sz="1400" b="1" dirty="0">
                <a:solidFill>
                  <a:prstClr val="black"/>
                </a:solidFill>
                <a:latin typeface="Roboto"/>
              </a:rPr>
              <a:t>Counts = </a:t>
            </a:r>
            <a:r>
              <a:rPr lang="uk-UA" sz="1400" b="1" dirty="0">
                <a:solidFill>
                  <a:prstClr val="black"/>
                </a:solidFill>
                <a:latin typeface="Roboto"/>
              </a:rPr>
              <a:t>70</a:t>
            </a:r>
            <a:endParaRPr lang="en-US" sz="1400" b="1" dirty="0">
              <a:solidFill>
                <a:prstClr val="black"/>
              </a:solidFill>
              <a:latin typeface="Roboto"/>
            </a:endParaRPr>
          </a:p>
          <a:p>
            <a:r>
              <a:rPr lang="en-US" sz="1400" b="1" dirty="0">
                <a:solidFill>
                  <a:prstClr val="black"/>
                </a:solidFill>
                <a:latin typeface="Roboto"/>
              </a:rPr>
              <a:t>R. Area = </a:t>
            </a:r>
            <a:r>
              <a:rPr lang="uk-UA" sz="1400" b="1" dirty="0">
                <a:solidFill>
                  <a:prstClr val="black"/>
                </a:solidFill>
                <a:latin typeface="Roboto"/>
              </a:rPr>
              <a:t>4</a:t>
            </a:r>
            <a:r>
              <a:rPr lang="en-US" sz="1400" b="1" dirty="0">
                <a:solidFill>
                  <a:prstClr val="black"/>
                </a:solidFill>
                <a:latin typeface="Roboto"/>
              </a:rPr>
              <a:t>%</a:t>
            </a:r>
            <a:endParaRPr lang="uk-UA" sz="1400" b="1" dirty="0">
              <a:solidFill>
                <a:prstClr val="black"/>
              </a:solidFill>
              <a:latin typeface="Roboto"/>
            </a:endParaRPr>
          </a:p>
        </p:txBody>
      </p: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E38A5669-AF85-2059-1EC3-0A5C4DED7EF6}"/>
              </a:ext>
            </a:extLst>
          </p:cNvPr>
          <p:cNvGrpSpPr/>
          <p:nvPr/>
        </p:nvGrpSpPr>
        <p:grpSpPr>
          <a:xfrm>
            <a:off x="865053" y="1261823"/>
            <a:ext cx="4916160" cy="2787480"/>
            <a:chOff x="7087581" y="4070520"/>
            <a:chExt cx="4916160" cy="2787480"/>
          </a:xfrm>
        </p:grpSpPr>
        <p:grpSp>
          <p:nvGrpSpPr>
            <p:cNvPr id="198" name="Групувати 9">
              <a:extLst>
                <a:ext uri="{FF2B5EF4-FFF2-40B4-BE49-F238E27FC236}">
                  <a16:creationId xmlns:a16="http://schemas.microsoft.com/office/drawing/2014/main" id="{D5E5884A-4909-37ED-2212-B5290B90D6AA}"/>
                </a:ext>
              </a:extLst>
            </p:cNvPr>
            <p:cNvGrpSpPr/>
            <p:nvPr/>
          </p:nvGrpSpPr>
          <p:grpSpPr>
            <a:xfrm>
              <a:off x="7087581" y="4070520"/>
              <a:ext cx="4916160" cy="2787480"/>
              <a:chOff x="3027840" y="1458205"/>
              <a:chExt cx="4916160" cy="2787480"/>
            </a:xfrm>
          </p:grpSpPr>
          <p:pic>
            <p:nvPicPr>
              <p:cNvPr id="214" name="Рисунок 213">
                <a:extLst>
                  <a:ext uri="{FF2B5EF4-FFF2-40B4-BE49-F238E27FC236}">
                    <a16:creationId xmlns:a16="http://schemas.microsoft.com/office/drawing/2014/main" id="{7883AD9D-EA15-6536-668E-BA2AA0DBAD8D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3027840" y="1540285"/>
                <a:ext cx="4916160" cy="25358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15" name="Пряма сполучна лінія 16">
                <a:extLst>
                  <a:ext uri="{FF2B5EF4-FFF2-40B4-BE49-F238E27FC236}">
                    <a16:creationId xmlns:a16="http://schemas.microsoft.com/office/drawing/2014/main" id="{DD73E037-494C-95DD-DA05-241E0F2AA7E2}"/>
                  </a:ext>
                </a:extLst>
              </p:cNvPr>
              <p:cNvSpPr/>
              <p:nvPr/>
            </p:nvSpPr>
            <p:spPr>
              <a:xfrm>
                <a:off x="4018560" y="1458205"/>
                <a:ext cx="0" cy="2787120"/>
              </a:xfrm>
              <a:prstGeom prst="line">
                <a:avLst/>
              </a:prstGeom>
              <a:noFill/>
              <a:ln w="36000">
                <a:solidFill>
                  <a:srgbClr val="FFFF00"/>
                </a:solidFill>
                <a:prstDash val="lgDash"/>
                <a:round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Пряма сполучна лінія 17">
                <a:extLst>
                  <a:ext uri="{FF2B5EF4-FFF2-40B4-BE49-F238E27FC236}">
                    <a16:creationId xmlns:a16="http://schemas.microsoft.com/office/drawing/2014/main" id="{1F2DF8C9-4235-600A-C709-8750E5828C2F}"/>
                  </a:ext>
                </a:extLst>
              </p:cNvPr>
              <p:cNvSpPr/>
              <p:nvPr/>
            </p:nvSpPr>
            <p:spPr>
              <a:xfrm>
                <a:off x="5022960" y="1458565"/>
                <a:ext cx="0" cy="2787120"/>
              </a:xfrm>
              <a:prstGeom prst="line">
                <a:avLst/>
              </a:prstGeom>
              <a:noFill/>
              <a:ln w="36000">
                <a:solidFill>
                  <a:srgbClr val="FFFF00"/>
                </a:solidFill>
                <a:prstDash val="lgDash"/>
                <a:round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Пряма сполучна лінія 18">
                <a:extLst>
                  <a:ext uri="{FF2B5EF4-FFF2-40B4-BE49-F238E27FC236}">
                    <a16:creationId xmlns:a16="http://schemas.microsoft.com/office/drawing/2014/main" id="{FB3FC7D1-AFBA-40CE-8D0D-860740A3429D}"/>
                  </a:ext>
                </a:extLst>
              </p:cNvPr>
              <p:cNvSpPr/>
              <p:nvPr/>
            </p:nvSpPr>
            <p:spPr>
              <a:xfrm>
                <a:off x="6027000" y="1458565"/>
                <a:ext cx="0" cy="2787120"/>
              </a:xfrm>
              <a:prstGeom prst="line">
                <a:avLst/>
              </a:prstGeom>
              <a:noFill/>
              <a:ln w="36000">
                <a:solidFill>
                  <a:srgbClr val="FFFF00"/>
                </a:solidFill>
                <a:prstDash val="lgDash"/>
                <a:round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Пряма сполучна лінія 19">
                <a:extLst>
                  <a:ext uri="{FF2B5EF4-FFF2-40B4-BE49-F238E27FC236}">
                    <a16:creationId xmlns:a16="http://schemas.microsoft.com/office/drawing/2014/main" id="{11F00182-D925-AB04-201E-1B595E162984}"/>
                  </a:ext>
                </a:extLst>
              </p:cNvPr>
              <p:cNvSpPr/>
              <p:nvPr/>
            </p:nvSpPr>
            <p:spPr>
              <a:xfrm>
                <a:off x="7000800" y="1458565"/>
                <a:ext cx="0" cy="2787120"/>
              </a:xfrm>
              <a:prstGeom prst="line">
                <a:avLst/>
              </a:prstGeom>
              <a:noFill/>
              <a:ln w="36000">
                <a:solidFill>
                  <a:srgbClr val="FFFF00"/>
                </a:solidFill>
                <a:prstDash val="lgDash"/>
                <a:round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Пряма сполучна лінія 20">
                <a:extLst>
                  <a:ext uri="{FF2B5EF4-FFF2-40B4-BE49-F238E27FC236}">
                    <a16:creationId xmlns:a16="http://schemas.microsoft.com/office/drawing/2014/main" id="{417B02E5-2873-6595-DCD8-6B42798099B1}"/>
                  </a:ext>
                </a:extLst>
              </p:cNvPr>
              <p:cNvSpPr/>
              <p:nvPr/>
            </p:nvSpPr>
            <p:spPr>
              <a:xfrm>
                <a:off x="3027840" y="2385565"/>
                <a:ext cx="4916160" cy="0"/>
              </a:xfrm>
              <a:prstGeom prst="line">
                <a:avLst/>
              </a:prstGeom>
              <a:noFill/>
              <a:ln w="36000">
                <a:solidFill>
                  <a:srgbClr val="FFFF00"/>
                </a:solidFill>
                <a:prstDash val="lgDash"/>
                <a:round/>
              </a:ln>
              <a:effectLst/>
            </p:spPr>
            <p:txBody>
              <a:bodyPr lIns="90000" tIns="-45000" rIns="90000" bIns="-450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Пряма сполучна лінія 21">
                <a:extLst>
                  <a:ext uri="{FF2B5EF4-FFF2-40B4-BE49-F238E27FC236}">
                    <a16:creationId xmlns:a16="http://schemas.microsoft.com/office/drawing/2014/main" id="{7AEB5F34-2778-5C99-F3C3-03B7F0848B14}"/>
                  </a:ext>
                </a:extLst>
              </p:cNvPr>
              <p:cNvSpPr/>
              <p:nvPr/>
            </p:nvSpPr>
            <p:spPr>
              <a:xfrm>
                <a:off x="3027840" y="3197005"/>
                <a:ext cx="4916160" cy="0"/>
              </a:xfrm>
              <a:prstGeom prst="line">
                <a:avLst/>
              </a:prstGeom>
              <a:noFill/>
              <a:ln w="36000">
                <a:solidFill>
                  <a:srgbClr val="FFFF00"/>
                </a:solidFill>
                <a:prstDash val="lgDash"/>
                <a:round/>
              </a:ln>
              <a:effectLst/>
            </p:spPr>
            <p:txBody>
              <a:bodyPr lIns="90000" tIns="-45000" rIns="90000" bIns="-45000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D7B49C92-E39B-5B56-D622-BAE38343F32A}"/>
                </a:ext>
              </a:extLst>
            </p:cNvPr>
            <p:cNvSpPr txBox="1"/>
            <p:nvPr/>
          </p:nvSpPr>
          <p:spPr>
            <a:xfrm>
              <a:off x="9091174" y="5203545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16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11%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5FFDBA2F-145A-3C65-7E8E-3705D2441C6D}"/>
                </a:ext>
              </a:extLst>
            </p:cNvPr>
            <p:cNvSpPr txBox="1"/>
            <p:nvPr/>
          </p:nvSpPr>
          <p:spPr>
            <a:xfrm>
              <a:off x="10124473" y="5197640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7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5%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2FB59F27-D2D6-67BE-1662-5BE93B8EC416}"/>
                </a:ext>
              </a:extLst>
            </p:cNvPr>
            <p:cNvSpPr txBox="1"/>
            <p:nvPr/>
          </p:nvSpPr>
          <p:spPr>
            <a:xfrm>
              <a:off x="9105711" y="4356675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12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8%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7E8CFBF2-B068-03A6-C152-D7AF59B4D2BC}"/>
                </a:ext>
              </a:extLst>
            </p:cNvPr>
            <p:cNvSpPr txBox="1"/>
            <p:nvPr/>
          </p:nvSpPr>
          <p:spPr>
            <a:xfrm>
              <a:off x="7108776" y="4375185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0%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EB2F9062-E9D9-3734-C6D0-4A04B7864549}"/>
                </a:ext>
              </a:extLst>
            </p:cNvPr>
            <p:cNvSpPr txBox="1"/>
            <p:nvPr/>
          </p:nvSpPr>
          <p:spPr>
            <a:xfrm>
              <a:off x="8132970" y="4375185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5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1%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340F7C67-5476-2CE7-3315-8B8E7B42AE31}"/>
                </a:ext>
              </a:extLst>
            </p:cNvPr>
            <p:cNvSpPr txBox="1"/>
            <p:nvPr/>
          </p:nvSpPr>
          <p:spPr>
            <a:xfrm>
              <a:off x="7108776" y="5186624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2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0%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92E8358E-7E7D-69F5-DB1F-B11FEEA74B5C}"/>
                </a:ext>
              </a:extLst>
            </p:cNvPr>
            <p:cNvSpPr txBox="1"/>
            <p:nvPr/>
          </p:nvSpPr>
          <p:spPr>
            <a:xfrm>
              <a:off x="10109752" y="4346174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2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0%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4642147-DA38-86AC-A20E-9A23DFE7FCBD}"/>
                </a:ext>
              </a:extLst>
            </p:cNvPr>
            <p:cNvSpPr txBox="1"/>
            <p:nvPr/>
          </p:nvSpPr>
          <p:spPr>
            <a:xfrm>
              <a:off x="8121649" y="5197640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4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1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1B4BB92F-3036-0202-2F8E-11220B6F64A4}"/>
                </a:ext>
              </a:extLst>
            </p:cNvPr>
            <p:cNvSpPr txBox="1"/>
            <p:nvPr/>
          </p:nvSpPr>
          <p:spPr>
            <a:xfrm>
              <a:off x="7090838" y="6051247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0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0%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6C16458-CDD9-B2BE-AEE4-6C973D955A90}"/>
                </a:ext>
              </a:extLst>
            </p:cNvPr>
            <p:cNvSpPr txBox="1"/>
            <p:nvPr/>
          </p:nvSpPr>
          <p:spPr>
            <a:xfrm>
              <a:off x="11106522" y="4343138"/>
              <a:ext cx="897219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2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0%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ACB9EEEC-6EAA-36B8-7559-0E6AE6A0CA64}"/>
                </a:ext>
              </a:extLst>
            </p:cNvPr>
            <p:cNvSpPr txBox="1"/>
            <p:nvPr/>
          </p:nvSpPr>
          <p:spPr>
            <a:xfrm>
              <a:off x="11089985" y="5219731"/>
              <a:ext cx="906621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3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0%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CAA747E2-58D6-EB3B-441F-977B617A47B2}"/>
                </a:ext>
              </a:extLst>
            </p:cNvPr>
            <p:cNvSpPr txBox="1"/>
            <p:nvPr/>
          </p:nvSpPr>
          <p:spPr>
            <a:xfrm>
              <a:off x="8113176" y="6051247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0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0%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44D4E6D6-EEEB-0D94-AF46-C1EF3EB00420}"/>
                </a:ext>
              </a:extLst>
            </p:cNvPr>
            <p:cNvSpPr txBox="1"/>
            <p:nvPr/>
          </p:nvSpPr>
          <p:spPr>
            <a:xfrm>
              <a:off x="9135514" y="6051247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1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0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5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D78956B3-D6A1-A500-0EB1-5DC0AA2CC1F2}"/>
                </a:ext>
              </a:extLst>
            </p:cNvPr>
            <p:cNvSpPr txBox="1"/>
            <p:nvPr/>
          </p:nvSpPr>
          <p:spPr>
            <a:xfrm>
              <a:off x="10102521" y="6051247"/>
              <a:ext cx="958020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3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0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68215B35-4FEB-9484-9CD2-6B34CCB45D91}"/>
                </a:ext>
              </a:extLst>
            </p:cNvPr>
            <p:cNvSpPr txBox="1"/>
            <p:nvPr/>
          </p:nvSpPr>
          <p:spPr>
            <a:xfrm>
              <a:off x="11098533" y="6051247"/>
              <a:ext cx="898071" cy="40011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Counts = </a:t>
              </a:r>
              <a:r>
                <a:rPr kumimoji="0" lang="uk-UA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3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</a:rPr>
                <a:t>R. Area = 0%</a:t>
              </a:r>
              <a:endParaRPr kumimoji="0" lang="uk-UA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</p:grpSp>
      <p:sp>
        <p:nvSpPr>
          <p:cNvPr id="221" name="Прямоугольник 220">
            <a:extLst>
              <a:ext uri="{FF2B5EF4-FFF2-40B4-BE49-F238E27FC236}">
                <a16:creationId xmlns:a16="http://schemas.microsoft.com/office/drawing/2014/main" id="{40AB6C3B-048C-40D1-94E1-FA57F2F8E30B}"/>
              </a:ext>
            </a:extLst>
          </p:cNvPr>
          <p:cNvSpPr/>
          <p:nvPr/>
        </p:nvSpPr>
        <p:spPr>
          <a:xfrm>
            <a:off x="2859813" y="2187002"/>
            <a:ext cx="1004141" cy="81361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2" name="Полилиния 221">
            <a:extLst>
              <a:ext uri="{FF2B5EF4-FFF2-40B4-BE49-F238E27FC236}">
                <a16:creationId xmlns:a16="http://schemas.microsoft.com/office/drawing/2014/main" id="{14E24CF0-F2E9-604C-1CC4-2D67532AD599}"/>
              </a:ext>
            </a:extLst>
          </p:cNvPr>
          <p:cNvSpPr/>
          <p:nvPr/>
        </p:nvSpPr>
        <p:spPr>
          <a:xfrm>
            <a:off x="876995" y="916917"/>
            <a:ext cx="11187529" cy="5914801"/>
          </a:xfrm>
          <a:custGeom>
            <a:avLst/>
            <a:gdLst>
              <a:gd name="connsiteX0" fmla="*/ 4985018 w 11187529"/>
              <a:gd name="connsiteY0" fmla="*/ 0 h 5914801"/>
              <a:gd name="connsiteX1" fmla="*/ 11187529 w 11187529"/>
              <a:gd name="connsiteY1" fmla="*/ 0 h 5914801"/>
              <a:gd name="connsiteX2" fmla="*/ 11187529 w 11187529"/>
              <a:gd name="connsiteY2" fmla="*/ 5914801 h 5914801"/>
              <a:gd name="connsiteX3" fmla="*/ 4985019 w 11187529"/>
              <a:gd name="connsiteY3" fmla="*/ 5914801 h 5914801"/>
              <a:gd name="connsiteX4" fmla="*/ 4985018 w 11187529"/>
              <a:gd name="connsiteY4" fmla="*/ 5914801 h 5914801"/>
              <a:gd name="connsiteX5" fmla="*/ 0 w 11187529"/>
              <a:gd name="connsiteY5" fmla="*/ 5914801 h 5914801"/>
              <a:gd name="connsiteX6" fmla="*/ 0 w 11187529"/>
              <a:gd name="connsiteY6" fmla="*/ 4031065 h 5914801"/>
              <a:gd name="connsiteX7" fmla="*/ 4985018 w 11187529"/>
              <a:gd name="connsiteY7" fmla="*/ 4031065 h 591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529" h="5914801">
                <a:moveTo>
                  <a:pt x="4985018" y="0"/>
                </a:moveTo>
                <a:lnTo>
                  <a:pt x="11187529" y="0"/>
                </a:lnTo>
                <a:lnTo>
                  <a:pt x="11187529" y="5914801"/>
                </a:lnTo>
                <a:lnTo>
                  <a:pt x="4985019" y="5914801"/>
                </a:lnTo>
                <a:lnTo>
                  <a:pt x="4985018" y="5914801"/>
                </a:lnTo>
                <a:lnTo>
                  <a:pt x="0" y="5914801"/>
                </a:lnTo>
                <a:lnTo>
                  <a:pt x="0" y="4031065"/>
                </a:lnTo>
                <a:lnTo>
                  <a:pt x="4985018" y="4031065"/>
                </a:ln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23" name="Прямая соединительная линия 222">
            <a:extLst>
              <a:ext uri="{FF2B5EF4-FFF2-40B4-BE49-F238E27FC236}">
                <a16:creationId xmlns:a16="http://schemas.microsoft.com/office/drawing/2014/main" id="{EE5CCBAC-CD4C-0DBB-FA50-93E5CEB71223}"/>
              </a:ext>
            </a:extLst>
          </p:cNvPr>
          <p:cNvCxnSpPr>
            <a:endCxn id="222" idx="0"/>
          </p:cNvCxnSpPr>
          <p:nvPr/>
        </p:nvCxnSpPr>
        <p:spPr>
          <a:xfrm flipV="1">
            <a:off x="3871006" y="916917"/>
            <a:ext cx="1991007" cy="127008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id="{9192E888-E293-2E67-DF21-E162DEF461BE}"/>
              </a:ext>
            </a:extLst>
          </p:cNvPr>
          <p:cNvCxnSpPr>
            <a:cxnSpLocks/>
            <a:stCxn id="222" idx="6"/>
          </p:cNvCxnSpPr>
          <p:nvPr/>
        </p:nvCxnSpPr>
        <p:spPr>
          <a:xfrm flipV="1">
            <a:off x="876995" y="3000616"/>
            <a:ext cx="1971673" cy="194736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cxnSp>
        <p:nvCxnSpPr>
          <p:cNvPr id="225" name="Прямая соединительная линия 224">
            <a:extLst>
              <a:ext uri="{FF2B5EF4-FFF2-40B4-BE49-F238E27FC236}">
                <a16:creationId xmlns:a16="http://schemas.microsoft.com/office/drawing/2014/main" id="{04749928-B5ED-CE3E-3C9C-B7F70547932C}"/>
              </a:ext>
            </a:extLst>
          </p:cNvPr>
          <p:cNvCxnSpPr>
            <a:cxnSpLocks/>
            <a:stCxn id="222" idx="7"/>
          </p:cNvCxnSpPr>
          <p:nvPr/>
        </p:nvCxnSpPr>
        <p:spPr>
          <a:xfrm flipH="1" flipV="1">
            <a:off x="3875099" y="3000432"/>
            <a:ext cx="1986914" cy="194755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74933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DD3B5-DDAF-6B47-BECA-782B86A47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B91DCC3-578C-F2C0-0BD7-1F72E753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86" y="860240"/>
            <a:ext cx="11579427" cy="669708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0166B3"/>
                </a:solidFill>
                <a:latin typeface="Minion Pro SmBd" panose="02040603060201020203" pitchFamily="18" charset="0"/>
              </a:rPr>
              <a:t>Комп’ютерний зір: розпізнавання вирв</a:t>
            </a:r>
            <a:endParaRPr lang="ru-UA" sz="4000" dirty="0">
              <a:solidFill>
                <a:srgbClr val="0166B3"/>
              </a:solidFill>
              <a:latin typeface="Minion Pro SmBd" panose="020406030602010202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D57044-D722-35E0-F8C2-EB4F445B3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8" t="62439" r="16841" b="18233"/>
          <a:stretch/>
        </p:blipFill>
        <p:spPr>
          <a:xfrm>
            <a:off x="258708" y="156120"/>
            <a:ext cx="3858322" cy="626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957E84-CBC1-4D17-8C91-F153CC437A21}"/>
              </a:ext>
            </a:extLst>
          </p:cNvPr>
          <p:cNvSpPr txBox="1"/>
          <p:nvPr/>
        </p:nvSpPr>
        <p:spPr>
          <a:xfrm>
            <a:off x="3687521" y="6525589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A058D7-C4D0-6933-131B-6B6022569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192" y="1565150"/>
            <a:ext cx="3851136" cy="32506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3E5A2A-A918-E4E7-6D6F-65DE6FF97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20" y="1607504"/>
            <a:ext cx="3248378" cy="3208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7C8EAC-5525-8DEE-3149-86CC66C431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83"/>
          <a:stretch/>
        </p:blipFill>
        <p:spPr>
          <a:xfrm>
            <a:off x="4817252" y="1889759"/>
            <a:ext cx="2245186" cy="454979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6CA8260-8E07-017D-1B58-4302569613E8}"/>
              </a:ext>
            </a:extLst>
          </p:cNvPr>
          <p:cNvSpPr/>
          <p:nvPr/>
        </p:nvSpPr>
        <p:spPr>
          <a:xfrm>
            <a:off x="4328160" y="1422400"/>
            <a:ext cx="3248378" cy="521208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UA" dirty="0"/>
              <a:t>Параметри модел</a:t>
            </a:r>
            <a:r>
              <a:rPr lang="uk-UA" dirty="0"/>
              <a:t>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1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8F5A7-F999-D3E1-96E7-DE12A1028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1AA9798-8D59-5090-A763-7ED1AC4B4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86" y="860240"/>
            <a:ext cx="11579427" cy="669708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0166B3"/>
                </a:solidFill>
                <a:latin typeface="Minion Pro SmBd" panose="02040603060201020203" pitchFamily="18" charset="0"/>
              </a:rPr>
              <a:t>ВИРВИ </a:t>
            </a:r>
            <a:r>
              <a:rPr lang="en-US" sz="4000" dirty="0">
                <a:solidFill>
                  <a:srgbClr val="0166B3"/>
                </a:solidFill>
                <a:latin typeface="Minion Pro SmBd" panose="02040603060201020203" pitchFamily="18" charset="0"/>
              </a:rPr>
              <a:t>(Canny Edge Detection + Circle Detection)</a:t>
            </a:r>
            <a:endParaRPr lang="ru-UA" sz="4000" dirty="0">
              <a:solidFill>
                <a:srgbClr val="0166B3"/>
              </a:solidFill>
              <a:latin typeface="Minion Pro SmBd" panose="020406030602010202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272361-F430-EB1B-1616-72BC44A65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8" t="62439" r="16841" b="18233"/>
          <a:stretch/>
        </p:blipFill>
        <p:spPr>
          <a:xfrm>
            <a:off x="258708" y="156120"/>
            <a:ext cx="3858322" cy="626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4B5371-E01C-B46D-80BF-4753AE3AE183}"/>
              </a:ext>
            </a:extLst>
          </p:cNvPr>
          <p:cNvSpPr txBox="1"/>
          <p:nvPr/>
        </p:nvSpPr>
        <p:spPr>
          <a:xfrm>
            <a:off x="3687521" y="6525589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1AC61-10D9-1755-13F2-AF0B1B4F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86" y="1589225"/>
            <a:ext cx="2510747" cy="2333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60D9F-5B78-5A10-2DB1-15391A471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350" y="1589225"/>
            <a:ext cx="8878539" cy="2295845"/>
          </a:xfrm>
          <a:prstGeom prst="rect">
            <a:avLst/>
          </a:prstGeom>
        </p:spPr>
      </p:pic>
      <p:pic>
        <p:nvPicPr>
          <p:cNvPr id="9" name="image14.png">
            <a:extLst>
              <a:ext uri="{FF2B5EF4-FFF2-40B4-BE49-F238E27FC236}">
                <a16:creationId xmlns:a16="http://schemas.microsoft.com/office/drawing/2014/main" id="{DE06C658-88E9-A8F3-BD65-EA9244F7E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10890" y="4125194"/>
            <a:ext cx="6332220" cy="2235200"/>
          </a:xfrm>
          <a:prstGeom prst="rect">
            <a:avLst/>
          </a:prstGeom>
        </p:spPr>
      </p:pic>
      <p:grpSp>
        <p:nvGrpSpPr>
          <p:cNvPr id="14" name="Группа 61">
            <a:extLst>
              <a:ext uri="{FF2B5EF4-FFF2-40B4-BE49-F238E27FC236}">
                <a16:creationId xmlns:a16="http://schemas.microsoft.com/office/drawing/2014/main" id="{90784AF8-D96C-3B14-3B76-6D474703E2BC}"/>
              </a:ext>
            </a:extLst>
          </p:cNvPr>
          <p:cNvGrpSpPr/>
          <p:nvPr/>
        </p:nvGrpSpPr>
        <p:grpSpPr>
          <a:xfrm>
            <a:off x="7836424" y="4813583"/>
            <a:ext cx="3444559" cy="684248"/>
            <a:chOff x="-18142" y="5537541"/>
            <a:chExt cx="3444559" cy="975258"/>
          </a:xfrm>
        </p:grpSpPr>
        <p:sp>
          <p:nvSpPr>
            <p:cNvPr id="15" name="Скругленный прямоугольник 60">
              <a:extLst>
                <a:ext uri="{FF2B5EF4-FFF2-40B4-BE49-F238E27FC236}">
                  <a16:creationId xmlns:a16="http://schemas.microsoft.com/office/drawing/2014/main" id="{B7AB3FDA-9D0C-7594-12C9-7105143B8EA8}"/>
                </a:ext>
              </a:extLst>
            </p:cNvPr>
            <p:cNvSpPr/>
            <p:nvPr/>
          </p:nvSpPr>
          <p:spPr>
            <a:xfrm>
              <a:off x="-18142" y="5537541"/>
              <a:ext cx="3444559" cy="975258"/>
            </a:xfrm>
            <a:prstGeom prst="roundRect">
              <a:avLst/>
            </a:prstGeom>
            <a:solidFill>
              <a:srgbClr val="CBE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u="sng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965A7D-AD55-9CA7-8092-B35A739DA050}"/>
                </a:ext>
              </a:extLst>
            </p:cNvPr>
            <p:cNvSpPr txBox="1"/>
            <p:nvPr/>
          </p:nvSpPr>
          <p:spPr>
            <a:xfrm>
              <a:off x="60935" y="5622586"/>
              <a:ext cx="3286404" cy="62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1600" b="1" u="sng" dirty="0"/>
                <a:t>Наявність споруд </a:t>
              </a:r>
              <a:r>
                <a:rPr lang="uk-UA" sz="1600" u="sng" dirty="0"/>
                <a:t>– суттєва перешкода для алгоритму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44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180D2-BF45-C97C-1030-E0EEF3C7B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760AA22-D851-FE7C-91AF-EEAAF9140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86" y="860240"/>
            <a:ext cx="11579427" cy="669708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0166B3"/>
                </a:solidFill>
                <a:latin typeface="Minion Pro SmBd" panose="02040603060201020203" pitchFamily="18" charset="0"/>
              </a:rPr>
              <a:t>Оптимізація параметрів із використанням </a:t>
            </a:r>
            <a:r>
              <a:rPr lang="en-US" sz="4000" dirty="0" err="1">
                <a:solidFill>
                  <a:srgbClr val="0166B3"/>
                </a:solidFill>
                <a:latin typeface="Minion Pro SmBd" panose="02040603060201020203" pitchFamily="18" charset="0"/>
              </a:rPr>
              <a:t>Optuna</a:t>
            </a:r>
            <a:endParaRPr lang="ru-UA" sz="4000" dirty="0">
              <a:solidFill>
                <a:srgbClr val="0166B3"/>
              </a:solidFill>
              <a:latin typeface="Minion Pro SmBd" panose="020406030602010202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5E165-1038-E041-5A32-484A8E1AB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8" t="62439" r="16841" b="18233"/>
          <a:stretch/>
        </p:blipFill>
        <p:spPr>
          <a:xfrm>
            <a:off x="258708" y="156120"/>
            <a:ext cx="3858322" cy="626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629F7D-4157-60E1-1618-04DEAEC16311}"/>
              </a:ext>
            </a:extLst>
          </p:cNvPr>
          <p:cNvSpPr txBox="1"/>
          <p:nvPr/>
        </p:nvSpPr>
        <p:spPr>
          <a:xfrm>
            <a:off x="3687521" y="6525589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98E0D-DFA7-E5D5-3E54-22104DB75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424" y="4071638"/>
            <a:ext cx="3867690" cy="2524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EF923-4FF0-419E-869A-2DD4D509A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7398" y="1478474"/>
            <a:ext cx="3705742" cy="2505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A25734-0B14-07DC-E154-756B40F9B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86" y="1478474"/>
            <a:ext cx="6544588" cy="42296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89D093-3A45-E04E-E0D3-6160F9394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35" y="5918835"/>
            <a:ext cx="726858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39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CBA95-27F6-E508-A3BF-18D8EA911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C7AFC906-F85C-32DC-710D-FC8A6E925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t="54351" r="31642" b="35704"/>
          <a:stretch/>
        </p:blipFill>
        <p:spPr bwMode="auto">
          <a:xfrm>
            <a:off x="7589293" y="5555932"/>
            <a:ext cx="4602707" cy="5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EDE9AC3-93FC-FC68-69E6-40EB953E1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54750" r="37191" b="35500"/>
          <a:stretch/>
        </p:blipFill>
        <p:spPr bwMode="auto">
          <a:xfrm>
            <a:off x="4936079" y="4947315"/>
            <a:ext cx="4261261" cy="5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5324298-FD99-B3FF-6FF3-6F4C6227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86" y="860240"/>
            <a:ext cx="11579427" cy="669708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rgbClr val="0166B3"/>
                </a:solidFill>
                <a:latin typeface="Minion Pro SmBd" panose="02040603060201020203" pitchFamily="18" charset="0"/>
              </a:rPr>
              <a:t>Комп’ютерний зір: фільтрування сільськогосподарських земель </a:t>
            </a:r>
            <a:endParaRPr lang="ru-UA" sz="3200" dirty="0">
              <a:solidFill>
                <a:srgbClr val="0166B3"/>
              </a:solidFill>
              <a:latin typeface="Minion Pro SmBd" panose="020406030602010202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28D6E8-3CB4-E962-DFDE-1A58791FD5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08" t="62439" r="16841" b="18233"/>
          <a:stretch/>
        </p:blipFill>
        <p:spPr>
          <a:xfrm>
            <a:off x="258708" y="156120"/>
            <a:ext cx="3858322" cy="626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11CB15-32B2-066F-6EF7-5B6346BDB1DB}"/>
              </a:ext>
            </a:extLst>
          </p:cNvPr>
          <p:cNvSpPr txBox="1"/>
          <p:nvPr/>
        </p:nvSpPr>
        <p:spPr>
          <a:xfrm>
            <a:off x="3687521" y="6525589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54" name="Прямокутник 7">
            <a:extLst>
              <a:ext uri="{FF2B5EF4-FFF2-40B4-BE49-F238E27FC236}">
                <a16:creationId xmlns:a16="http://schemas.microsoft.com/office/drawing/2014/main" id="{17EEC658-4535-339D-7904-A56719193113}"/>
              </a:ext>
            </a:extLst>
          </p:cNvPr>
          <p:cNvSpPr/>
          <p:nvPr/>
        </p:nvSpPr>
        <p:spPr>
          <a:xfrm>
            <a:off x="8579375" y="1737595"/>
            <a:ext cx="29649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1400" b="1" u="sng" dirty="0"/>
              <a:t>Фільтрування зображень із використанням </a:t>
            </a:r>
            <a:r>
              <a:rPr lang="en-US" sz="1400" b="1" u="sng" dirty="0"/>
              <a:t>Zero Shot </a:t>
            </a:r>
            <a:r>
              <a:rPr lang="uk-UA" sz="1400" b="1" u="sng" dirty="0"/>
              <a:t>детекторів</a:t>
            </a:r>
            <a:endParaRPr lang="uk-UA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1400" dirty="0"/>
              <a:t>Формування промптів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1400" dirty="0"/>
              <a:t>Классифікація та фільтрація	</a:t>
            </a:r>
            <a:endParaRPr lang="uk-U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17162D-B614-51A0-6441-2407DF3EE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0" t="5794" r="34938" b="49188"/>
          <a:stretch/>
        </p:blipFill>
        <p:spPr bwMode="auto">
          <a:xfrm>
            <a:off x="9197340" y="3471619"/>
            <a:ext cx="2278380" cy="235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AEF57D-9E82-6BCA-A244-FF0B4AAC1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2" t="6501" r="34601" b="46847"/>
          <a:stretch/>
        </p:blipFill>
        <p:spPr bwMode="auto">
          <a:xfrm>
            <a:off x="6189119" y="2773561"/>
            <a:ext cx="2522670" cy="248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6C7597-305A-D328-FC19-451D1C08A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6500" r="34885" b="45891"/>
          <a:stretch/>
        </p:blipFill>
        <p:spPr bwMode="auto">
          <a:xfrm>
            <a:off x="3299460" y="2026297"/>
            <a:ext cx="2522669" cy="26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9A5C5D-B09B-2F02-C23C-B020701E76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41" t="9284" r="4320"/>
          <a:stretch/>
        </p:blipFill>
        <p:spPr>
          <a:xfrm>
            <a:off x="145451" y="2166642"/>
            <a:ext cx="2955889" cy="353187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1DBC535-FAEE-3BD5-6EDB-6D55E0D0F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54246" r="34885" b="36000"/>
          <a:stretch/>
        </p:blipFill>
        <p:spPr bwMode="auto">
          <a:xfrm>
            <a:off x="2728182" y="1362742"/>
            <a:ext cx="4602707" cy="5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5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5B1A48-59FB-0D7C-BDFB-A9BC7498A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5" t="14245" r="52768" b="4195"/>
          <a:stretch/>
        </p:blipFill>
        <p:spPr>
          <a:xfrm>
            <a:off x="8833253" y="-6457"/>
            <a:ext cx="3358747" cy="6870913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042B3F4-E717-D63B-AAE5-05085E2CCA68}"/>
              </a:ext>
            </a:extLst>
          </p:cNvPr>
          <p:cNvSpPr txBox="1">
            <a:spLocks/>
          </p:cNvSpPr>
          <p:nvPr/>
        </p:nvSpPr>
        <p:spPr>
          <a:xfrm>
            <a:off x="672234" y="2665751"/>
            <a:ext cx="7749168" cy="808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Володимир КРАВЧЕНКО, </a:t>
            </a:r>
          </a:p>
          <a:p>
            <a:pPr algn="l">
              <a:lnSpc>
                <a:spcPct val="130000"/>
              </a:lnSpc>
            </a:pP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Роман РУДЕНСЬКИЙ,</a:t>
            </a:r>
          </a:p>
          <a:p>
            <a:pPr algn="l">
              <a:lnSpc>
                <a:spcPct val="130000"/>
              </a:lnSpc>
            </a:pP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Семен ВОЛОШИН,</a:t>
            </a:r>
          </a:p>
          <a:p>
            <a:pPr algn="l">
              <a:lnSpc>
                <a:spcPct val="130000"/>
              </a:lnSpc>
            </a:pP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Валентина КОРОЛЬЧУК,</a:t>
            </a:r>
            <a:b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</a:b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Богдан ОСТРОУШКО</a:t>
            </a:r>
          </a:p>
          <a:p>
            <a:pPr algn="l">
              <a:lnSpc>
                <a:spcPct val="130000"/>
              </a:lnSpc>
            </a:pP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Тетяна ВОЛОШИНА</a:t>
            </a:r>
            <a:endParaRPr lang="ru-RU" sz="30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80720-C83B-615A-F700-3DA0ADDF4699}"/>
              </a:ext>
            </a:extLst>
          </p:cNvPr>
          <p:cNvSpPr txBox="1"/>
          <p:nvPr/>
        </p:nvSpPr>
        <p:spPr>
          <a:xfrm>
            <a:off x="672234" y="5873119"/>
            <a:ext cx="4143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24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910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1054</Words>
  <Application>Microsoft Office PowerPoint</Application>
  <PresentationFormat>Widescreen</PresentationFormat>
  <Paragraphs>122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Minion Pro Med</vt:lpstr>
      <vt:lpstr>Minion Pro SmBd</vt:lpstr>
      <vt:lpstr>Roboto</vt:lpstr>
      <vt:lpstr>Segoe UI</vt:lpstr>
      <vt:lpstr>Тема Office</vt:lpstr>
      <vt:lpstr>Моделі комп’ютерного зору для обробки зображень сільськогосподарських земель </vt:lpstr>
      <vt:lpstr>Комп’ютерний зір: розпізнавання вирв</vt:lpstr>
      <vt:lpstr>PowerPoint Presentation</vt:lpstr>
      <vt:lpstr>Комп’ютерний зір: розпізнавання вирв</vt:lpstr>
      <vt:lpstr>ВИРВИ (Canny Edge Detection + Circle Detection)</vt:lpstr>
      <vt:lpstr>Оптимізація параметрів із використанням Optuna</vt:lpstr>
      <vt:lpstr>Комп’ютерний зір: фільтрування сільськогосподарських земель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Запровадження штучного інтелекту в освітній і науковий процеси</dc:title>
  <dc:creator>Denys Ruden</dc:creator>
  <cp:lastModifiedBy>Roman Rudenskyi</cp:lastModifiedBy>
  <cp:revision>25</cp:revision>
  <dcterms:created xsi:type="dcterms:W3CDTF">2024-08-13T09:17:14Z</dcterms:created>
  <dcterms:modified xsi:type="dcterms:W3CDTF">2025-07-01T07:22:30Z</dcterms:modified>
</cp:coreProperties>
</file>