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9" r:id="rId4"/>
    <p:sldId id="260" r:id="rId5"/>
    <p:sldId id="261" r:id="rId6"/>
    <p:sldId id="263" r:id="rId7"/>
    <p:sldId id="258" r:id="rId8"/>
  </p:sldIdLst>
  <p:sldSz cx="12192000" cy="6858000"/>
  <p:notesSz cx="7104063" cy="10234613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6B3"/>
    <a:srgbClr val="ABC0E5"/>
    <a:srgbClr val="3585C2"/>
    <a:srgbClr val="CBE2F2"/>
    <a:srgbClr val="F2C8D0"/>
    <a:srgbClr val="F6DBDF"/>
    <a:srgbClr val="D3F4D4"/>
    <a:srgbClr val="EAE9F8"/>
    <a:srgbClr val="F8E6E8"/>
    <a:srgbClr val="F6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1" autoAdjust="0"/>
    <p:restoredTop sz="81356" autoAdjust="0"/>
  </p:normalViewPr>
  <p:slideViewPr>
    <p:cSldViewPr snapToGrid="0">
      <p:cViewPr varScale="1">
        <p:scale>
          <a:sx n="64" d="100"/>
          <a:sy n="64" d="100"/>
        </p:scale>
        <p:origin x="14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E2E68C1-7C92-40E3-AFA3-304CB20DC52B}" type="datetimeFigureOut">
              <a:rPr lang="ru-UA" smtClean="0"/>
              <a:t>06/30/2025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7938"/>
            <a:ext cx="6143625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F34E120-3DEE-4F71-A295-0D05B9AFF9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898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4E120-3DEE-4F71-A295-0D05B9AFF95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4606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="1" noProof="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4E120-3DEE-4F71-A295-0D05B9AFF953}" type="slidenum">
              <a:rPr lang="ru-UA" smtClean="0"/>
              <a:t>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5080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4E120-3DEE-4F71-A295-0D05B9AFF953}" type="slidenum">
              <a:rPr lang="ru-UA" smtClean="0"/>
              <a:t>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4949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4E120-3DEE-4F71-A295-0D05B9AFF953}" type="slidenum">
              <a:rPr lang="ru-UA" smtClean="0"/>
              <a:t>7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9286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85000-707A-BCCF-835E-7F5C1F87B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8948" y="1122363"/>
            <a:ext cx="543905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C885A4-F2F7-313D-4396-F32C40C19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2830" y="3602038"/>
            <a:ext cx="499516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987EDC-D7B4-4309-7A65-BA0F86F2D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4E91-D328-4C1A-9F88-B6C74C43005D}" type="datetimeFigureOut">
              <a:rPr lang="ru-UA" smtClean="0"/>
              <a:t>06/30/2025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848406-63E5-56EB-1D09-4EDCAE85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806E60-E0DF-FF2C-1EC3-D3C989B67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3EDF-C421-44D1-B1B7-87CB0D0E01A1}" type="slidenum">
              <a:rPr lang="ru-UA" smtClean="0"/>
              <a:t>‹№›</a:t>
            </a:fld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958F96-D658-E610-1E09-7D9529B92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242" t="8226" r="51617" b="4185"/>
          <a:stretch/>
        </p:blipFill>
        <p:spPr>
          <a:xfrm>
            <a:off x="0" y="0"/>
            <a:ext cx="3225421" cy="686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1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AF725C0-A518-D2A2-B85B-273A69FA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05" y="1278384"/>
            <a:ext cx="11572042" cy="48985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78DE16-14C8-70E3-6E11-51A1B300A3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208" t="62439" r="16841" b="18233"/>
          <a:stretch/>
        </p:blipFill>
        <p:spPr>
          <a:xfrm>
            <a:off x="0" y="41773"/>
            <a:ext cx="3858322" cy="626564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A6FE6D-958A-8832-B008-FF13219051E2}"/>
              </a:ext>
            </a:extLst>
          </p:cNvPr>
          <p:cNvSpPr txBox="1">
            <a:spLocks/>
          </p:cNvSpPr>
          <p:nvPr userDrawn="1"/>
        </p:nvSpPr>
        <p:spPr>
          <a:xfrm>
            <a:off x="11536532" y="0"/>
            <a:ext cx="655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D223EDF-C421-44D1-B1B7-87CB0D0E01A1}" type="slidenum">
              <a:rPr lang="ru-UA" b="1" smtClean="0"/>
              <a:pPr algn="l"/>
              <a:t>‹№›</a:t>
            </a:fld>
            <a:endParaRPr lang="ru-UA" b="1" dirty="0"/>
          </a:p>
        </p:txBody>
      </p:sp>
      <p:sp>
        <p:nvSpPr>
          <p:cNvPr id="10" name="Місце для дати 9">
            <a:extLst>
              <a:ext uri="{FF2B5EF4-FFF2-40B4-BE49-F238E27FC236}">
                <a16:creationId xmlns:a16="http://schemas.microsoft.com/office/drawing/2014/main" id="{FF72D2ED-90D0-B862-A930-99F73FE3DB8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40EB4E91-D328-4C1A-9F88-B6C74C43005D}" type="datetimeFigureOut">
              <a:rPr lang="ru-UA" smtClean="0"/>
              <a:t>06/30/2025</a:t>
            </a:fld>
            <a:endParaRPr lang="ru-UA"/>
          </a:p>
        </p:txBody>
      </p:sp>
      <p:sp>
        <p:nvSpPr>
          <p:cNvPr id="11" name="Місце для нижнього колонтитула 10">
            <a:extLst>
              <a:ext uri="{FF2B5EF4-FFF2-40B4-BE49-F238E27FC236}">
                <a16:creationId xmlns:a16="http://schemas.microsoft.com/office/drawing/2014/main" id="{721A1E0A-968E-0A59-6B9C-A8D1F94380E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50D046-47C7-D981-DAFF-93693F1F0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04" y="507169"/>
            <a:ext cx="11572042" cy="691316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2800" b="1">
                <a:solidFill>
                  <a:srgbClr val="0166B3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  <a:endParaRPr lang="ru-UA" dirty="0"/>
          </a:p>
        </p:txBody>
      </p:sp>
      <p:sp>
        <p:nvSpPr>
          <p:cNvPr id="14" name="Номер слайда 8">
            <a:extLst>
              <a:ext uri="{FF2B5EF4-FFF2-40B4-BE49-F238E27FC236}">
                <a16:creationId xmlns:a16="http://schemas.microsoft.com/office/drawing/2014/main" id="{CB5CA457-1DA9-6BCE-DABA-00B5445EE39A}"/>
              </a:ext>
            </a:extLst>
          </p:cNvPr>
          <p:cNvSpPr txBox="1">
            <a:spLocks/>
          </p:cNvSpPr>
          <p:nvPr userDrawn="1"/>
        </p:nvSpPr>
        <p:spPr>
          <a:xfrm>
            <a:off x="9347447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62159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CF45AA7-9DAE-6E84-1B86-3981B1746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982E76-6529-CA58-0921-FA53A26A7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3824C0-580F-52B0-65B0-D7E84FC9A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208" t="62439" r="16841" b="18233"/>
          <a:stretch/>
        </p:blipFill>
        <p:spPr>
          <a:xfrm>
            <a:off x="0" y="41773"/>
            <a:ext cx="3858322" cy="626564"/>
          </a:xfrm>
          <a:prstGeom prst="rect">
            <a:avLst/>
          </a:prstGeom>
        </p:spPr>
      </p:pic>
      <p:sp>
        <p:nvSpPr>
          <p:cNvPr id="10" name="Номер слайда 8">
            <a:extLst>
              <a:ext uri="{FF2B5EF4-FFF2-40B4-BE49-F238E27FC236}">
                <a16:creationId xmlns:a16="http://schemas.microsoft.com/office/drawing/2014/main" id="{5B543A4B-C5F5-8E25-F7C2-7F9A42852ED3}"/>
              </a:ext>
            </a:extLst>
          </p:cNvPr>
          <p:cNvSpPr txBox="1">
            <a:spLocks/>
          </p:cNvSpPr>
          <p:nvPr userDrawn="1"/>
        </p:nvSpPr>
        <p:spPr>
          <a:xfrm>
            <a:off x="11536532" y="0"/>
            <a:ext cx="655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D223EDF-C421-44D1-B1B7-87CB0D0E01A1}" type="slidenum">
              <a:rPr lang="ru-UA" b="1" smtClean="0"/>
              <a:pPr algn="l"/>
              <a:t>‹№›</a:t>
            </a:fld>
            <a:endParaRPr lang="ru-UA" b="1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A39DF0F-3DD5-6756-6C30-E4CB379593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03" y="507169"/>
            <a:ext cx="11572044" cy="700194"/>
          </a:xfrm>
        </p:spPr>
        <p:txBody>
          <a:bodyPr lIns="0" tIns="0" rIns="0" bIns="0">
            <a:normAutofit/>
          </a:bodyPr>
          <a:lstStyle>
            <a:lvl1pPr algn="ctr">
              <a:defRPr sz="2800" b="1">
                <a:solidFill>
                  <a:srgbClr val="0166B3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  <a:br>
              <a:rPr lang="ru-RU" dirty="0"/>
            </a:br>
            <a:endParaRPr lang="ru-UA" dirty="0"/>
          </a:p>
        </p:txBody>
      </p:sp>
      <p:sp>
        <p:nvSpPr>
          <p:cNvPr id="13" name="Номер слайда 8">
            <a:extLst>
              <a:ext uri="{FF2B5EF4-FFF2-40B4-BE49-F238E27FC236}">
                <a16:creationId xmlns:a16="http://schemas.microsoft.com/office/drawing/2014/main" id="{A9EC1AF3-7941-87C3-D80D-98E30395785B}"/>
              </a:ext>
            </a:extLst>
          </p:cNvPr>
          <p:cNvSpPr txBox="1">
            <a:spLocks/>
          </p:cNvSpPr>
          <p:nvPr userDrawn="1"/>
        </p:nvSpPr>
        <p:spPr>
          <a:xfrm>
            <a:off x="9347447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4193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CA803DC-5192-9C09-EA3A-AF1B86684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D04708-5E30-D267-B4AE-73C467B10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4B7D774-1765-A58A-8208-2782D97C9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E84E1E-13F8-6FD5-3DDD-26FE85ECD7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B43350-4B89-52EC-5300-49284EDD3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208" t="62439" r="16841" b="18233"/>
          <a:stretch/>
        </p:blipFill>
        <p:spPr>
          <a:xfrm>
            <a:off x="0" y="41773"/>
            <a:ext cx="3858322" cy="626564"/>
          </a:xfrm>
          <a:prstGeom prst="rect">
            <a:avLst/>
          </a:prstGeom>
        </p:spPr>
      </p:pic>
      <p:sp>
        <p:nvSpPr>
          <p:cNvPr id="14" name="Номер слайда 8">
            <a:extLst>
              <a:ext uri="{FF2B5EF4-FFF2-40B4-BE49-F238E27FC236}">
                <a16:creationId xmlns:a16="http://schemas.microsoft.com/office/drawing/2014/main" id="{2EB9A3E5-73DC-541F-D4C5-0A31F3C15E01}"/>
              </a:ext>
            </a:extLst>
          </p:cNvPr>
          <p:cNvSpPr txBox="1">
            <a:spLocks/>
          </p:cNvSpPr>
          <p:nvPr userDrawn="1"/>
        </p:nvSpPr>
        <p:spPr>
          <a:xfrm>
            <a:off x="11536532" y="0"/>
            <a:ext cx="655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D223EDF-C421-44D1-B1B7-87CB0D0E01A1}" type="slidenum">
              <a:rPr lang="ru-UA" b="1" smtClean="0"/>
              <a:pPr algn="l"/>
              <a:t>‹№›</a:t>
            </a:fld>
            <a:endParaRPr lang="ru-UA" b="1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03A10F65-350B-56DC-BDA1-CBF3D7787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03" y="507169"/>
            <a:ext cx="11572044" cy="753460"/>
          </a:xfrm>
        </p:spPr>
        <p:txBody>
          <a:bodyPr lIns="0" tIns="0" rIns="0" bIns="0">
            <a:normAutofit/>
          </a:bodyPr>
          <a:lstStyle>
            <a:lvl1pPr algn="ctr">
              <a:defRPr sz="2800" b="1">
                <a:solidFill>
                  <a:srgbClr val="0166B3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  <a:br>
              <a:rPr lang="ru-RU" dirty="0"/>
            </a:br>
            <a:endParaRPr lang="ru-UA" dirty="0"/>
          </a:p>
        </p:txBody>
      </p:sp>
      <p:sp>
        <p:nvSpPr>
          <p:cNvPr id="19" name="Номер слайда 8">
            <a:extLst>
              <a:ext uri="{FF2B5EF4-FFF2-40B4-BE49-F238E27FC236}">
                <a16:creationId xmlns:a16="http://schemas.microsoft.com/office/drawing/2014/main" id="{CC2D10A1-A3CE-2596-6FFF-83D94F7EA80E}"/>
              </a:ext>
            </a:extLst>
          </p:cNvPr>
          <p:cNvSpPr txBox="1">
            <a:spLocks/>
          </p:cNvSpPr>
          <p:nvPr userDrawn="1"/>
        </p:nvSpPr>
        <p:spPr>
          <a:xfrm>
            <a:off x="9347447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53944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2F71F9-8B60-7973-73E6-729A5F08EB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208" t="62439" r="16841" b="18233"/>
          <a:stretch/>
        </p:blipFill>
        <p:spPr>
          <a:xfrm>
            <a:off x="0" y="41773"/>
            <a:ext cx="3858322" cy="626564"/>
          </a:xfrm>
          <a:prstGeom prst="rect">
            <a:avLst/>
          </a:prstGeom>
        </p:spPr>
      </p:pic>
      <p:sp>
        <p:nvSpPr>
          <p:cNvPr id="8" name="Номер слайда 8">
            <a:extLst>
              <a:ext uri="{FF2B5EF4-FFF2-40B4-BE49-F238E27FC236}">
                <a16:creationId xmlns:a16="http://schemas.microsoft.com/office/drawing/2014/main" id="{9A47AEA2-B5DA-7689-6BC7-A4ACEA8702BF}"/>
              </a:ext>
            </a:extLst>
          </p:cNvPr>
          <p:cNvSpPr txBox="1">
            <a:spLocks/>
          </p:cNvSpPr>
          <p:nvPr userDrawn="1"/>
        </p:nvSpPr>
        <p:spPr>
          <a:xfrm>
            <a:off x="11536532" y="0"/>
            <a:ext cx="655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D223EDF-C421-44D1-B1B7-87CB0D0E01A1}" type="slidenum">
              <a:rPr lang="ru-UA" b="1" smtClean="0"/>
              <a:pPr algn="l"/>
              <a:t>‹№›</a:t>
            </a:fld>
            <a:endParaRPr lang="ru-UA" b="1" dirty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BBF9F2C6-6988-BE47-1CC3-6DEC681074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03" y="507169"/>
            <a:ext cx="11572044" cy="709072"/>
          </a:xfrm>
        </p:spPr>
        <p:txBody>
          <a:bodyPr lIns="0" tIns="0" rIns="0" bIns="0">
            <a:normAutofit/>
          </a:bodyPr>
          <a:lstStyle>
            <a:lvl1pPr algn="ctr">
              <a:defRPr sz="2800" b="1">
                <a:solidFill>
                  <a:srgbClr val="0166B3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  <a:br>
              <a:rPr lang="ru-RU" dirty="0"/>
            </a:br>
            <a:endParaRPr lang="ru-UA" dirty="0"/>
          </a:p>
        </p:txBody>
      </p:sp>
      <p:sp>
        <p:nvSpPr>
          <p:cNvPr id="22" name="Номер слайда 8">
            <a:extLst>
              <a:ext uri="{FF2B5EF4-FFF2-40B4-BE49-F238E27FC236}">
                <a16:creationId xmlns:a16="http://schemas.microsoft.com/office/drawing/2014/main" id="{A956EC7B-42AF-E592-FE5C-60C85580E952}"/>
              </a:ext>
            </a:extLst>
          </p:cNvPr>
          <p:cNvSpPr txBox="1">
            <a:spLocks/>
          </p:cNvSpPr>
          <p:nvPr userDrawn="1"/>
        </p:nvSpPr>
        <p:spPr>
          <a:xfrm>
            <a:off x="9347447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33814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40D9BE-31E7-19FF-B96F-6296C87EC0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208" t="62439" r="16841" b="18233"/>
          <a:stretch/>
        </p:blipFill>
        <p:spPr>
          <a:xfrm>
            <a:off x="0" y="41773"/>
            <a:ext cx="3858322" cy="626564"/>
          </a:xfrm>
          <a:prstGeom prst="rect">
            <a:avLst/>
          </a:prstGeom>
        </p:spPr>
      </p:pic>
      <p:sp>
        <p:nvSpPr>
          <p:cNvPr id="7" name="Номер слайда 8">
            <a:extLst>
              <a:ext uri="{FF2B5EF4-FFF2-40B4-BE49-F238E27FC236}">
                <a16:creationId xmlns:a16="http://schemas.microsoft.com/office/drawing/2014/main" id="{471F1078-78D9-2ED4-0D31-79E492E0D98B}"/>
              </a:ext>
            </a:extLst>
          </p:cNvPr>
          <p:cNvSpPr txBox="1">
            <a:spLocks/>
          </p:cNvSpPr>
          <p:nvPr userDrawn="1"/>
        </p:nvSpPr>
        <p:spPr>
          <a:xfrm>
            <a:off x="11536532" y="0"/>
            <a:ext cx="655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D223EDF-C421-44D1-B1B7-87CB0D0E01A1}" type="slidenum">
              <a:rPr lang="ru-UA" b="1" smtClean="0"/>
              <a:pPr algn="l"/>
              <a:t>‹№›</a:t>
            </a:fld>
            <a:endParaRPr lang="ru-UA" b="1" dirty="0"/>
          </a:p>
        </p:txBody>
      </p:sp>
      <p:sp>
        <p:nvSpPr>
          <p:cNvPr id="8" name="Номер слайда 8">
            <a:extLst>
              <a:ext uri="{FF2B5EF4-FFF2-40B4-BE49-F238E27FC236}">
                <a16:creationId xmlns:a16="http://schemas.microsoft.com/office/drawing/2014/main" id="{DC9AD6FA-2C8A-7BB3-3178-E8D8C8451D35}"/>
              </a:ext>
            </a:extLst>
          </p:cNvPr>
          <p:cNvSpPr txBox="1">
            <a:spLocks/>
          </p:cNvSpPr>
          <p:nvPr userDrawn="1"/>
        </p:nvSpPr>
        <p:spPr>
          <a:xfrm>
            <a:off x="9347447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5630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1_Только заголовок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987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18092-F94E-237C-BE5D-FC2D218DA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4ADDD6-1278-9207-8112-2E5B35BD0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F77769-7C36-F282-6765-33C8316B0D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4E91-D328-4C1A-9F88-B6C74C43005D}" type="datetimeFigureOut">
              <a:rPr lang="ru-UA" smtClean="0"/>
              <a:t>06/30/2025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7E5483-9F7D-CD3B-8B93-AAF64C6458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5EE84C-34D2-B925-A9BC-731AF2DB5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23EDF-C421-44D1-B1B7-87CB0D0E01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3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sayapin@nubip.edu.u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0">
            <a:extLst>
              <a:ext uri="{FF2B5EF4-FFF2-40B4-BE49-F238E27FC236}">
                <a16:creationId xmlns:a16="http://schemas.microsoft.com/office/drawing/2014/main" id="{DC65C607-AE32-E407-EA8C-F8517449409E}"/>
              </a:ext>
            </a:extLst>
          </p:cNvPr>
          <p:cNvSpPr txBox="1">
            <a:spLocks/>
          </p:cNvSpPr>
          <p:nvPr/>
        </p:nvSpPr>
        <p:spPr>
          <a:xfrm>
            <a:off x="3627891" y="262991"/>
            <a:ext cx="8297807" cy="1389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НАЦІОНАЛЬНИЙ УНІВЕРСИТЕТ БІОРЕСУРСІВ </a:t>
            </a:r>
            <a:br>
              <a:rPr lang="ru-RU" sz="2800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І ПРИРОДОКОРИСТУВАННЯ УКРАЇНИ</a:t>
            </a:r>
            <a:endParaRPr lang="uk-UA" sz="2800" dirty="0">
              <a:solidFill>
                <a:srgbClr val="0166B3"/>
              </a:solidFill>
              <a:latin typeface="Minion Pro SmBd" panose="02040603060201020203" pitchFamily="18" charset="0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B9CE909-26FE-0D58-F6E0-B52469306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7891" y="1801091"/>
            <a:ext cx="8199151" cy="3085597"/>
          </a:xfrm>
        </p:spPr>
        <p:txBody>
          <a:bodyPr>
            <a:noAutofit/>
          </a:bodyPr>
          <a:lstStyle/>
          <a:p>
            <a:pPr algn="l"/>
            <a:r>
              <a:rPr lang="uk-UA" sz="4000" b="1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Веб-платформа </a:t>
            </a:r>
            <a:r>
              <a:rPr lang="ru-RU" sz="4000" b="1" noProof="0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Центру трансферу </a:t>
            </a:r>
            <a:r>
              <a:rPr lang="ru-RU" sz="4000" b="1" noProof="0" dirty="0" err="1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технологій</a:t>
            </a:r>
            <a:r>
              <a:rPr lang="ru-RU" sz="4000" b="1" noProof="0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 штучного </a:t>
            </a:r>
            <a:r>
              <a:rPr lang="ru-RU" sz="4000" b="1" noProof="0" dirty="0" err="1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інтелекту</a:t>
            </a:r>
            <a:r>
              <a:rPr lang="ru-RU" sz="4000" b="1" noProof="0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 для </a:t>
            </a:r>
            <a:r>
              <a:rPr lang="ru-RU" sz="4000" b="1" noProof="0" dirty="0" err="1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відновлення</a:t>
            </a:r>
            <a:r>
              <a:rPr lang="ru-RU" sz="4000" b="1" noProof="0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 </a:t>
            </a:r>
            <a:r>
              <a:rPr lang="ru-RU" sz="4000" b="1" noProof="0" dirty="0" err="1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сільськогосподарських</a:t>
            </a:r>
            <a:r>
              <a:rPr lang="ru-RU" sz="4000" b="1" noProof="0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 земель (AITC)</a:t>
            </a:r>
            <a:r>
              <a:rPr lang="en-US" sz="4000" b="1" noProof="0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 – </a:t>
            </a:r>
            <a:br>
              <a:rPr lang="ru-RU" sz="4000" b="1" i="1" noProof="0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</a:br>
            <a:r>
              <a:rPr lang="pl-PL" sz="4000" i="1" noProof="0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https://aitc.edorada.org/</a:t>
            </a:r>
            <a:endParaRPr lang="uk-UA" sz="4000" i="1" noProof="0" dirty="0">
              <a:solidFill>
                <a:srgbClr val="0166B3"/>
              </a:solidFill>
              <a:latin typeface="Minion Pro SmBd" panose="02040603060201020203" pitchFamily="18" charset="0"/>
              <a:cs typeface="Arial" panose="020B0604020202020204" pitchFamily="34" charset="0"/>
            </a:endParaRP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76B6E3E5-C952-EAEB-6155-84F2C494A295}"/>
              </a:ext>
            </a:extLst>
          </p:cNvPr>
          <p:cNvSpPr txBox="1">
            <a:spLocks/>
          </p:cNvSpPr>
          <p:nvPr/>
        </p:nvSpPr>
        <p:spPr>
          <a:xfrm>
            <a:off x="3627892" y="5367951"/>
            <a:ext cx="8297807" cy="808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000" dirty="0">
                <a:solidFill>
                  <a:srgbClr val="0166B3"/>
                </a:solidFill>
                <a:latin typeface="Minion Pro SmBd" panose="02040603060201020203" pitchFamily="18" charset="0"/>
              </a:rPr>
              <a:t>Сергій Саяпін, редактор веб-платформи </a:t>
            </a:r>
            <a:r>
              <a:rPr lang="ru-RU" sz="3200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AITC</a:t>
            </a:r>
            <a:endParaRPr lang="uk-UA" sz="3000" dirty="0">
              <a:solidFill>
                <a:srgbClr val="0166B3"/>
              </a:solidFill>
              <a:latin typeface="Minion Pro SmBd" panose="02040603060201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19213B-5946-546F-99E2-27FDE61EC3B2}"/>
              </a:ext>
            </a:extLst>
          </p:cNvPr>
          <p:cNvSpPr txBox="1"/>
          <p:nvPr/>
        </p:nvSpPr>
        <p:spPr>
          <a:xfrm>
            <a:off x="3712112" y="6107731"/>
            <a:ext cx="8297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1800" dirty="0">
                <a:solidFill>
                  <a:srgbClr val="0166B3"/>
                </a:solidFill>
                <a:latin typeface="Minion Pro Med" panose="02040503050201020203" pitchFamily="18" charset="0"/>
              </a:rPr>
              <a:t>2025 р.</a:t>
            </a:r>
            <a:endParaRPr lang="ru-RU" sz="18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804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>
            <a:extLst>
              <a:ext uri="{FF2B5EF4-FFF2-40B4-BE49-F238E27FC236}">
                <a16:creationId xmlns:a16="http://schemas.microsoft.com/office/drawing/2014/main" id="{52C35EC3-1754-6629-F32F-42C11E8FD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4548" y="1716174"/>
            <a:ext cx="5498432" cy="4425778"/>
          </a:xfrm>
        </p:spPr>
        <p:txBody>
          <a:bodyPr>
            <a:noAutofit/>
          </a:bodyPr>
          <a:lstStyle/>
          <a:p>
            <a:r>
              <a:rPr lang="uk-UA" sz="2400" b="1" i="1" dirty="0"/>
              <a:t>Веб-платформа Інформаційної підтримки Центру трансферу технологій штучного інтелекту (AI </a:t>
            </a:r>
            <a:r>
              <a:rPr lang="uk-UA" sz="2400" b="1" i="1" dirty="0" err="1"/>
              <a:t>Transfer</a:t>
            </a:r>
            <a:r>
              <a:rPr lang="uk-UA" sz="2400" b="1" i="1" dirty="0"/>
              <a:t> </a:t>
            </a:r>
            <a:r>
              <a:rPr lang="uk-UA" sz="2400" b="1" i="1" dirty="0" err="1"/>
              <a:t>Center</a:t>
            </a:r>
            <a:r>
              <a:rPr lang="uk-UA" sz="2400" b="1" i="1" dirty="0"/>
              <a:t>, AITC) </a:t>
            </a:r>
            <a:r>
              <a:rPr lang="uk-UA" sz="2400" dirty="0"/>
              <a:t>на базі Національного університету біоресурсів і природокористування України для відновлення сільськогосподарських земель, які пошкоджені після військових дій, - ресурс, який створений та розвинений у системі інформаційно-дорадчих ресурсів платформи електронного </a:t>
            </a:r>
            <a:r>
              <a:rPr lang="uk-UA" sz="2400" dirty="0" err="1"/>
              <a:t>дорадництва</a:t>
            </a:r>
            <a:r>
              <a:rPr lang="uk-UA" sz="2400" dirty="0"/>
              <a:t> на окремому </a:t>
            </a:r>
            <a:r>
              <a:rPr lang="uk-UA" sz="2400" dirty="0" err="1"/>
              <a:t>піддомені</a:t>
            </a:r>
            <a:r>
              <a:rPr lang="uk-UA" sz="2400" dirty="0"/>
              <a:t> </a:t>
            </a:r>
            <a:r>
              <a:rPr lang="uk-UA" sz="2400" i="1" dirty="0">
                <a:solidFill>
                  <a:schemeClr val="accent1">
                    <a:lumMod val="75000"/>
                  </a:schemeClr>
                </a:solidFill>
              </a:rPr>
              <a:t>https://aitc.edorada.org/.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E56BD6F-387D-0015-0755-56CCA32B1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Веб-платформа Інформаційної підтримки Центру трансферу технологій штучного інтелекту для відновлення сільськогосподарських земель, які пошкоджені після військових дій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228C13-46EA-1D83-32FC-1E17130DD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45" y="1716174"/>
            <a:ext cx="5911855" cy="413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00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CF71D-79F6-04E3-3FF0-859DC1C6C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F2331242-3789-F535-6C37-12B8096EE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0166B3"/>
                </a:solidFill>
                <a:latin typeface="Minion Pro SmBd" panose="02040603060201020203" pitchFamily="18" charset="0"/>
              </a:rPr>
              <a:t>Розробка</a:t>
            </a:r>
            <a:r>
              <a:rPr lang="ru-RU" dirty="0">
                <a:solidFill>
                  <a:srgbClr val="0166B3"/>
                </a:solidFill>
                <a:latin typeface="Minion Pro SmBd" panose="02040603060201020203" pitchFamily="18" charset="0"/>
              </a:rPr>
              <a:t> веб-</a:t>
            </a:r>
            <a:r>
              <a:rPr lang="ru-RU" dirty="0" err="1">
                <a:solidFill>
                  <a:srgbClr val="0166B3"/>
                </a:solidFill>
                <a:latin typeface="Minion Pro SmBd" panose="02040603060201020203" pitchFamily="18" charset="0"/>
              </a:rPr>
              <a:t>платформи</a:t>
            </a:r>
            <a:r>
              <a:rPr lang="ru-RU" dirty="0">
                <a:solidFill>
                  <a:srgbClr val="0166B3"/>
                </a:solidFill>
                <a:latin typeface="Minion Pro SmBd" panose="02040603060201020203" pitchFamily="18" charset="0"/>
              </a:rPr>
              <a:t> центру трансферу </a:t>
            </a:r>
            <a:r>
              <a:rPr lang="ru-RU" dirty="0" err="1">
                <a:solidFill>
                  <a:srgbClr val="0166B3"/>
                </a:solidFill>
                <a:latin typeface="Minion Pro SmBd" panose="02040603060201020203" pitchFamily="18" charset="0"/>
              </a:rPr>
              <a:t>технологій</a:t>
            </a:r>
            <a:r>
              <a:rPr lang="ru-RU" dirty="0">
                <a:solidFill>
                  <a:srgbClr val="0166B3"/>
                </a:solidFill>
                <a:latin typeface="Minion Pro SmBd" panose="02040603060201020203" pitchFamily="18" charset="0"/>
              </a:rPr>
              <a:t> ШІ для </a:t>
            </a:r>
            <a:r>
              <a:rPr lang="ru-RU" dirty="0" err="1">
                <a:solidFill>
                  <a:srgbClr val="0166B3"/>
                </a:solidFill>
                <a:latin typeface="Minion Pro SmBd" panose="02040603060201020203" pitchFamily="18" charset="0"/>
              </a:rPr>
              <a:t>відновлення</a:t>
            </a:r>
            <a:r>
              <a:rPr lang="ru-RU" dirty="0">
                <a:solidFill>
                  <a:srgbClr val="0166B3"/>
                </a:solidFill>
                <a:latin typeface="Minion Pro SmBd" panose="02040603060201020203" pitchFamily="18" charset="0"/>
              </a:rPr>
              <a:t> </a:t>
            </a:r>
            <a:r>
              <a:rPr lang="ru-RU" dirty="0" err="1">
                <a:solidFill>
                  <a:srgbClr val="0166B3"/>
                </a:solidFill>
                <a:latin typeface="Minion Pro SmBd" panose="02040603060201020203" pitchFamily="18" charset="0"/>
              </a:rPr>
              <a:t>пошкоджених</a:t>
            </a:r>
            <a:r>
              <a:rPr lang="ru-RU" dirty="0">
                <a:solidFill>
                  <a:srgbClr val="0166B3"/>
                </a:solidFill>
                <a:latin typeface="Minion Pro SmBd" panose="02040603060201020203" pitchFamily="18" charset="0"/>
              </a:rPr>
              <a:t> земель з е-системою </a:t>
            </a:r>
            <a:r>
              <a:rPr lang="ru-RU" dirty="0" err="1">
                <a:solidFill>
                  <a:srgbClr val="0166B3"/>
                </a:solidFill>
                <a:latin typeface="Minion Pro SmBd" panose="02040603060201020203" pitchFamily="18" charset="0"/>
              </a:rPr>
              <a:t>консультування</a:t>
            </a:r>
            <a:r>
              <a:rPr lang="ru-RU" dirty="0">
                <a:solidFill>
                  <a:srgbClr val="0166B3"/>
                </a:solidFill>
                <a:latin typeface="Minion Pro SmBd" panose="02040603060201020203" pitchFamily="18" charset="0"/>
              </a:rPr>
              <a:t> </a:t>
            </a:r>
            <a:r>
              <a:rPr lang="ru-RU" dirty="0" err="1">
                <a:solidFill>
                  <a:srgbClr val="0166B3"/>
                </a:solidFill>
                <a:latin typeface="Minion Pro SmBd" panose="02040603060201020203" pitchFamily="18" charset="0"/>
              </a:rPr>
              <a:t>агровиробників</a:t>
            </a:r>
            <a:endParaRPr lang="ru-UA" dirty="0"/>
          </a:p>
        </p:txBody>
      </p:sp>
      <p:pic>
        <p:nvPicPr>
          <p:cNvPr id="2" name="Рисунок 1" descr="Зображення, що містить просто неба, трава, Аерофотозйомка, пейзаж&#10;&#10;Автоматично згенерований опис">
            <a:extLst>
              <a:ext uri="{FF2B5EF4-FFF2-40B4-BE49-F238E27FC236}">
                <a16:creationId xmlns:a16="http://schemas.microsoft.com/office/drawing/2014/main" id="{F0D52134-ED98-39BF-75C8-CAC28769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6" r="3119"/>
          <a:stretch/>
        </p:blipFill>
        <p:spPr>
          <a:xfrm>
            <a:off x="632779" y="1322495"/>
            <a:ext cx="5177229" cy="390303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77B1A5-A3F7-89E6-074B-C94ABA00E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386" y="1435713"/>
            <a:ext cx="3398297" cy="50945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Місце для вмісту 2">
            <a:extLst>
              <a:ext uri="{FF2B5EF4-FFF2-40B4-BE49-F238E27FC236}">
                <a16:creationId xmlns:a16="http://schemas.microsoft.com/office/drawing/2014/main" id="{3F5EE575-9FA7-FAB9-851C-898609BB2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008" y="1435713"/>
            <a:ext cx="6083331" cy="403155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uk-UA" b="1" i="1" dirty="0"/>
              <a:t>Призначення:</a:t>
            </a:r>
          </a:p>
          <a:p>
            <a:pPr algn="just"/>
            <a:r>
              <a:rPr lang="uk-UA" dirty="0"/>
              <a:t>веб-платформа </a:t>
            </a:r>
            <a:r>
              <a:rPr lang="uk-UA" b="1" i="1" dirty="0"/>
              <a:t>направлена на систематизацію та пропозицію наявних та перспективних цифрових інновацій з формуванням бази перевірки та адаптації технологій</a:t>
            </a:r>
            <a:r>
              <a:rPr lang="uk-UA" dirty="0"/>
              <a:t>, впровадження в навчальний та виробничий процес, популяризація технологій посередництвом цифрових комунікацій та </a:t>
            </a:r>
            <a:r>
              <a:rPr lang="uk-UA" dirty="0" err="1"/>
              <a:t>офлайн</a:t>
            </a:r>
            <a:r>
              <a:rPr lang="uk-UA" dirty="0"/>
              <a:t> заходів (семінари, демонстрації, воркшопи) на базі НУБІП України та партнерської мережі.</a:t>
            </a:r>
            <a:endParaRPr lang="en-US" dirty="0"/>
          </a:p>
          <a:p>
            <a:pPr algn="just"/>
            <a:r>
              <a:rPr lang="uk-UA" b="1" i="1" dirty="0"/>
              <a:t>формування бази суб’єктів партнерської мережі центру </a:t>
            </a:r>
            <a:r>
              <a:rPr lang="uk-UA" dirty="0"/>
              <a:t>щодо розробки та використання технологій, а також </a:t>
            </a:r>
            <a:r>
              <a:rPr lang="uk-UA" b="1" i="1" dirty="0"/>
              <a:t>бази суб’єктів</a:t>
            </a:r>
            <a:r>
              <a:rPr lang="uk-UA" dirty="0"/>
              <a:t>, які в регіонах </a:t>
            </a:r>
            <a:r>
              <a:rPr lang="uk-UA" b="1" i="1" dirty="0"/>
              <a:t>можуть забезпечити виконання технологічних операцій з рекультивації земель.</a:t>
            </a:r>
            <a:endParaRPr lang="en-US" b="1" i="1" dirty="0"/>
          </a:p>
          <a:p>
            <a:pPr algn="just"/>
            <a:r>
              <a:rPr lang="uk-UA" b="1" i="1" dirty="0"/>
              <a:t>підвищення загального рівня цифрової компетентності </a:t>
            </a:r>
            <a:r>
              <a:rPr lang="uk-UA" dirty="0"/>
              <a:t>представників малого та середнього агробізнесу щодо інноваційних цифрових рішень для відновлення пошкоджених земель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5E4482-4816-7AEB-4062-5954783B2532}"/>
              </a:ext>
            </a:extLst>
          </p:cNvPr>
          <p:cNvSpPr txBox="1"/>
          <p:nvPr/>
        </p:nvSpPr>
        <p:spPr>
          <a:xfrm>
            <a:off x="5799345" y="5704499"/>
            <a:ext cx="6093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uk-UA" dirty="0"/>
              <a:t>Для реалізації веб-платформи було розроблено </a:t>
            </a:r>
            <a:r>
              <a:rPr lang="uk-UA" b="1" i="1" dirty="0"/>
              <a:t>технічне завдання.</a:t>
            </a:r>
          </a:p>
        </p:txBody>
      </p:sp>
    </p:spTree>
    <p:extLst>
      <p:ext uri="{BB962C8B-B14F-4D97-AF65-F5344CB8AC3E}">
        <p14:creationId xmlns:p14="http://schemas.microsoft.com/office/powerpoint/2010/main" val="3465760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9C7D27F-3A52-020C-D6D6-9B96272BF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конструкція</a:t>
            </a:r>
            <a:r>
              <a:rPr lang="ru-RU" dirty="0"/>
              <a:t> та </a:t>
            </a:r>
            <a:r>
              <a:rPr lang="ru-RU" dirty="0" err="1"/>
              <a:t>можливості</a:t>
            </a:r>
            <a:r>
              <a:rPr lang="ru-RU" dirty="0"/>
              <a:t> веб-</a:t>
            </a:r>
            <a:r>
              <a:rPr lang="ru-RU" dirty="0" err="1"/>
              <a:t>платформи</a:t>
            </a:r>
            <a:r>
              <a:rPr lang="ru-RU" dirty="0"/>
              <a:t> AITC </a:t>
            </a:r>
            <a:endParaRPr lang="uk-UA" dirty="0"/>
          </a:p>
        </p:txBody>
      </p:sp>
      <p:sp>
        <p:nvSpPr>
          <p:cNvPr id="4" name="Місце для вмісту 2">
            <a:extLst>
              <a:ext uri="{FF2B5EF4-FFF2-40B4-BE49-F238E27FC236}">
                <a16:creationId xmlns:a16="http://schemas.microsoft.com/office/drawing/2014/main" id="{47366B0F-E02D-B8FA-26A6-AA828F81A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55" y="1198484"/>
            <a:ext cx="5346176" cy="4913557"/>
          </a:xfrm>
        </p:spPr>
        <p:txBody>
          <a:bodyPr>
            <a:normAutofit fontScale="77500" lnSpcReduction="20000"/>
          </a:bodyPr>
          <a:lstStyle/>
          <a:p>
            <a:r>
              <a:rPr lang="uk-UA" b="1" i="1" dirty="0"/>
              <a:t>динамічна структура веб-платформи </a:t>
            </a:r>
            <a:r>
              <a:rPr lang="uk-UA" dirty="0"/>
              <a:t>складаються з інформаційних блоків, які можуть бути довільно розташовані, з гнучким дизайном та налаштуваннями </a:t>
            </a:r>
          </a:p>
          <a:p>
            <a:r>
              <a:rPr lang="uk-UA" b="1" i="1" dirty="0"/>
              <a:t>адміністративна частина управління структурою та контентом</a:t>
            </a:r>
          </a:p>
          <a:p>
            <a:r>
              <a:rPr lang="uk-UA" b="1" i="1" dirty="0"/>
              <a:t>кабінет користувача</a:t>
            </a:r>
            <a:r>
              <a:rPr lang="uk-UA" dirty="0"/>
              <a:t>, управління користувачами та їх правами (в адміністративній частині)</a:t>
            </a:r>
          </a:p>
          <a:p>
            <a:r>
              <a:rPr lang="uk-UA" dirty="0"/>
              <a:t>Візуалізація процесу рекультивації на основі технологій АІТС у вигляді дорожньої карти з посиланнями на інформаційні блоки щодо технологій, партнерської мережі центру та суб’єктів виконавців в регіонах</a:t>
            </a:r>
          </a:p>
          <a:p>
            <a:r>
              <a:rPr lang="uk-UA" b="1" i="1" dirty="0"/>
              <a:t>інтеграція з </a:t>
            </a:r>
            <a:r>
              <a:rPr lang="uk-UA" b="1" i="1" dirty="0" err="1"/>
              <a:t>елернінговою</a:t>
            </a:r>
            <a:r>
              <a:rPr lang="uk-UA" b="1" i="1" dirty="0"/>
              <a:t> частиною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1E02D0-5DC0-5641-7668-824B23D0E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529" y="993597"/>
            <a:ext cx="6643116" cy="17744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352F72-1A5F-91A4-5CB0-AACBDCB53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286" y="2427315"/>
            <a:ext cx="5883359" cy="38585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89AE086-F39A-34F4-C21E-A4353D408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08" y="1715673"/>
            <a:ext cx="1939589" cy="193958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AD3DF86-7A1C-DEC0-A340-42AC9B18D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744" y="5261949"/>
            <a:ext cx="4580805" cy="147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90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B7064A21-4270-2D5B-4D2A-A1AFC0362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54" y="979488"/>
            <a:ext cx="5172049" cy="3785018"/>
          </a:xfr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20CB21A-2BD5-564B-CA04-098AC6A16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Інтерфейс користувача. Управління користувачами, структурою та контентом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91D4A4-BF6C-21F3-F914-756865945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631" y="3429000"/>
            <a:ext cx="1968620" cy="322446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769C12-E052-66CB-8D8D-A0FCA0BEE25B}"/>
              </a:ext>
            </a:extLst>
          </p:cNvPr>
          <p:cNvSpPr txBox="1"/>
          <p:nvPr/>
        </p:nvSpPr>
        <p:spPr>
          <a:xfrm>
            <a:off x="101355" y="5068203"/>
            <a:ext cx="1667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Адаптивний інтерфейс користувача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4E64473-5BF9-2086-842C-3EEE247C6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469" y="979488"/>
            <a:ext cx="5586548" cy="319547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C70CB06-1817-9229-973C-DC287FDBF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0796" y="1491916"/>
            <a:ext cx="6212280" cy="387416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42A2E6E-8394-1278-D5A0-C3F7010B62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282" y="2454442"/>
            <a:ext cx="5624417" cy="383623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8BA2E8-35AC-6CBF-254F-A2F1EC616DD9}"/>
              </a:ext>
            </a:extLst>
          </p:cNvPr>
          <p:cNvSpPr txBox="1"/>
          <p:nvPr/>
        </p:nvSpPr>
        <p:spPr>
          <a:xfrm>
            <a:off x="3782264" y="5068203"/>
            <a:ext cx="19686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Вичерпні можливості адміністрування та </a:t>
            </a:r>
            <a:r>
              <a:rPr lang="uk-UA" dirty="0" err="1"/>
              <a:t>контентного</a:t>
            </a:r>
            <a:r>
              <a:rPr lang="uk-UA" dirty="0"/>
              <a:t> наповнення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16D4FC9-B66B-EAF6-5BB4-FEEBCC7C6F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6191" y="3087554"/>
            <a:ext cx="4563891" cy="337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>
            <a:extLst>
              <a:ext uri="{FF2B5EF4-FFF2-40B4-BE49-F238E27FC236}">
                <a16:creationId xmlns:a16="http://schemas.microsoft.com/office/drawing/2014/main" id="{D6178CEC-1217-C309-A7E0-AAFFE9B93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3568" y="1648326"/>
            <a:ext cx="8766403" cy="291201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b="1" i="1" dirty="0"/>
              <a:t>Призначення веб-платформи </a:t>
            </a:r>
            <a:r>
              <a:rPr lang="uk-UA" dirty="0"/>
              <a:t>– </a:t>
            </a:r>
          </a:p>
          <a:p>
            <a:pPr marL="457200" lvl="1" indent="0" algn="just">
              <a:buNone/>
            </a:pPr>
            <a:r>
              <a:rPr lang="uk-UA" sz="2800" dirty="0"/>
              <a:t>бути інформаційною площадкою агрегації знань та технологій щодо подолання наслідків війни на сільських територіях та у використанні с/г угідь.</a:t>
            </a:r>
          </a:p>
          <a:p>
            <a:pPr marL="0" indent="0" algn="just">
              <a:buNone/>
            </a:pPr>
            <a:r>
              <a:rPr lang="uk-UA" b="1" i="1" dirty="0"/>
              <a:t>Спектр завдань, які покладаються на зазначену веб-платформу </a:t>
            </a:r>
            <a:r>
              <a:rPr lang="uk-UA" dirty="0"/>
              <a:t>– </a:t>
            </a:r>
          </a:p>
          <a:p>
            <a:pPr marL="457200" lvl="1" indent="0" algn="just">
              <a:buNone/>
            </a:pPr>
            <a:r>
              <a:rPr lang="uk-UA" sz="2800" dirty="0"/>
              <a:t>самі технології, їх трансфер шляхом постійної інформаційної присутності, навчання, просвітницькі заходи, практичний досвід, електронні каталоги надавачів послуг з рекультивації земель і не тільки.</a:t>
            </a:r>
          </a:p>
          <a:p>
            <a:pPr algn="just"/>
            <a:endParaRPr lang="uk-UA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71D38FB-38D1-2B60-A001-8B4E1918E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Веб-платформа Інформаційної підтримки Центру трансферу технологій штучного інтелекту для відновлення сільськогосподарських земель, які пошкоджені після військових дій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D39E2A4-47E5-C4AB-17CA-9240D3D85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87" y="1621175"/>
            <a:ext cx="2764495" cy="27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C8536A-D4C1-0237-5D6F-1FED96440B29}"/>
              </a:ext>
            </a:extLst>
          </p:cNvPr>
          <p:cNvSpPr txBox="1"/>
          <p:nvPr/>
        </p:nvSpPr>
        <p:spPr>
          <a:xfrm>
            <a:off x="387649" y="4560337"/>
            <a:ext cx="115720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i="1" dirty="0"/>
              <a:t>Важливим її аспектом є відкритість </a:t>
            </a:r>
            <a:r>
              <a:rPr lang="uk-UA" sz="2400" dirty="0"/>
              <a:t>– безкоштовне розміщення інформації щодо технологій(з науково-практичним рецензуванням) від будь яких реципієнтів, успішного досвіду, контактних даних щодо послуг рекультивації для електронних каталогів.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4B68FC-17A5-D37A-BED1-3D8AB75D3ABA}"/>
              </a:ext>
            </a:extLst>
          </p:cNvPr>
          <p:cNvSpPr txBox="1"/>
          <p:nvPr/>
        </p:nvSpPr>
        <p:spPr>
          <a:xfrm>
            <a:off x="245888" y="5935332"/>
            <a:ext cx="11946112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i="1" dirty="0"/>
              <a:t>Запрошуємо </a:t>
            </a:r>
            <a:r>
              <a:rPr lang="ru-RU" sz="2400" b="1" i="1" dirty="0"/>
              <a:t>Вас </a:t>
            </a:r>
            <a:r>
              <a:rPr lang="uk-UA" sz="2400" b="1" i="1" dirty="0"/>
              <a:t>до </a:t>
            </a:r>
            <a:r>
              <a:rPr lang="uk-UA" sz="2500" b="1" i="1" dirty="0">
                <a:solidFill>
                  <a:srgbClr val="0166B3"/>
                </a:solidFill>
                <a:ea typeface="+mj-ea"/>
                <a:cs typeface="+mj-cs"/>
              </a:rPr>
              <a:t>https://aitc.edorada.org/ </a:t>
            </a:r>
            <a:r>
              <a:rPr lang="uk-UA" sz="2400" b="1" i="1" dirty="0"/>
              <a:t>не лише читачем, а й джерелом корисної інформації для інших!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235581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5B1A48-59FB-0D7C-BDFB-A9BC7498A1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5" t="14245" r="52768" b="4195"/>
          <a:stretch/>
        </p:blipFill>
        <p:spPr>
          <a:xfrm>
            <a:off x="8833253" y="-6457"/>
            <a:ext cx="3358747" cy="6870913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D042B3F4-E717-D63B-AAE5-05085E2CCA68}"/>
              </a:ext>
            </a:extLst>
          </p:cNvPr>
          <p:cNvSpPr txBox="1">
            <a:spLocks/>
          </p:cNvSpPr>
          <p:nvPr/>
        </p:nvSpPr>
        <p:spPr>
          <a:xfrm>
            <a:off x="672234" y="3024981"/>
            <a:ext cx="7749168" cy="808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uk-UA" sz="3000" dirty="0">
                <a:solidFill>
                  <a:srgbClr val="0166B3"/>
                </a:solidFill>
                <a:latin typeface="Minion Pro Med" panose="02040503050201020203" pitchFamily="18" charset="0"/>
              </a:rPr>
              <a:t>Сергій Саяпін, </a:t>
            </a:r>
          </a:p>
          <a:p>
            <a:pPr lvl="1">
              <a:lnSpc>
                <a:spcPct val="130000"/>
              </a:lnSpc>
            </a:pPr>
            <a:r>
              <a:rPr lang="ru-RU" sz="2200" dirty="0">
                <a:solidFill>
                  <a:srgbClr val="0166B3"/>
                </a:solidFill>
                <a:latin typeface="Minion Pro Med" panose="02040503050201020203" pitchFamily="18" charset="0"/>
              </a:rPr>
              <a:t>редактор в</a:t>
            </a:r>
            <a:r>
              <a:rPr lang="uk-UA" sz="2200" dirty="0" err="1">
                <a:solidFill>
                  <a:srgbClr val="0166B3"/>
                </a:solidFill>
                <a:latin typeface="Minion Pro Med" panose="02040503050201020203" pitchFamily="18" charset="0"/>
              </a:rPr>
              <a:t>еб</a:t>
            </a:r>
            <a:r>
              <a:rPr lang="uk-UA" sz="2200" dirty="0">
                <a:solidFill>
                  <a:srgbClr val="0166B3"/>
                </a:solidFill>
                <a:latin typeface="Minion Pro Med" panose="02040503050201020203" pitchFamily="18" charset="0"/>
              </a:rPr>
              <a:t>-платформи інформаційної підтримки Центру трансферу технологій штучного інтелекту (</a:t>
            </a:r>
            <a:r>
              <a:rPr lang="pl-PL" sz="2200" dirty="0">
                <a:solidFill>
                  <a:srgbClr val="0166B3"/>
                </a:solidFill>
                <a:latin typeface="Minion Pro Med" panose="02040503050201020203" pitchFamily="18" charset="0"/>
              </a:rPr>
              <a:t>AI Transfer Center, AITC)</a:t>
            </a:r>
            <a:r>
              <a:rPr lang="uk-UA" sz="2200" dirty="0">
                <a:solidFill>
                  <a:srgbClr val="0166B3"/>
                </a:solidFill>
                <a:latin typeface="Minion Pro Med" panose="02040503050201020203" pitchFamily="18" charset="0"/>
              </a:rPr>
              <a:t>, доцент кафедри інформаційних систем і технологій </a:t>
            </a:r>
          </a:p>
          <a:p>
            <a:pPr algn="l">
              <a:lnSpc>
                <a:spcPct val="130000"/>
              </a:lnSpc>
            </a:pPr>
            <a:r>
              <a:rPr lang="en-US" sz="3000" dirty="0">
                <a:solidFill>
                  <a:srgbClr val="0166B3"/>
                </a:solidFill>
                <a:latin typeface="Minion Pro Med" panose="02040503050201020203" pitchFamily="18" charset="0"/>
              </a:rPr>
              <a:t>https://aitc.edorada.org/</a:t>
            </a:r>
          </a:p>
          <a:p>
            <a:pPr algn="l">
              <a:lnSpc>
                <a:spcPct val="130000"/>
              </a:lnSpc>
            </a:pPr>
            <a:r>
              <a:rPr lang="en-US" sz="3000" dirty="0">
                <a:solidFill>
                  <a:srgbClr val="0166B3"/>
                </a:solidFill>
                <a:latin typeface="Minion Pro Med" panose="02040503050201020203" pitchFamily="18" charset="0"/>
              </a:rPr>
              <a:t>+380 </a:t>
            </a:r>
            <a:r>
              <a:rPr lang="uk-UA" sz="3000" dirty="0">
                <a:solidFill>
                  <a:srgbClr val="0166B3"/>
                </a:solidFill>
                <a:latin typeface="Minion Pro Med" panose="02040503050201020203" pitchFamily="18" charset="0"/>
              </a:rPr>
              <a:t>66</a:t>
            </a:r>
            <a:r>
              <a:rPr lang="en-US" sz="3000" dirty="0">
                <a:solidFill>
                  <a:srgbClr val="0166B3"/>
                </a:solidFill>
                <a:latin typeface="Minion Pro Med" panose="02040503050201020203" pitchFamily="18" charset="0"/>
              </a:rPr>
              <a:t> </a:t>
            </a:r>
            <a:r>
              <a:rPr lang="uk-UA" sz="3000" dirty="0">
                <a:solidFill>
                  <a:srgbClr val="0166B3"/>
                </a:solidFill>
                <a:latin typeface="Minion Pro Med" panose="02040503050201020203" pitchFamily="18" charset="0"/>
              </a:rPr>
              <a:t>287</a:t>
            </a:r>
            <a:r>
              <a:rPr lang="en-US" sz="3000" dirty="0">
                <a:solidFill>
                  <a:srgbClr val="0166B3"/>
                </a:solidFill>
                <a:latin typeface="Minion Pro Med" panose="02040503050201020203" pitchFamily="18" charset="0"/>
              </a:rPr>
              <a:t> </a:t>
            </a:r>
            <a:r>
              <a:rPr lang="uk-UA" sz="3000" dirty="0">
                <a:solidFill>
                  <a:srgbClr val="0166B3"/>
                </a:solidFill>
                <a:latin typeface="Minion Pro Med" panose="02040503050201020203" pitchFamily="18" charset="0"/>
              </a:rPr>
              <a:t>61</a:t>
            </a:r>
            <a:r>
              <a:rPr lang="en-US" sz="3000" dirty="0">
                <a:solidFill>
                  <a:srgbClr val="0166B3"/>
                </a:solidFill>
                <a:latin typeface="Minion Pro Med" panose="02040503050201020203" pitchFamily="18" charset="0"/>
              </a:rPr>
              <a:t> </a:t>
            </a:r>
            <a:r>
              <a:rPr lang="uk-UA" sz="3000" dirty="0">
                <a:solidFill>
                  <a:srgbClr val="0166B3"/>
                </a:solidFill>
                <a:latin typeface="Minion Pro Med" panose="02040503050201020203" pitchFamily="18" charset="0"/>
              </a:rPr>
              <a:t>54</a:t>
            </a:r>
            <a:endParaRPr lang="en-US" sz="3000" dirty="0">
              <a:solidFill>
                <a:srgbClr val="0166B3"/>
              </a:solidFill>
              <a:latin typeface="Minion Pro Med" panose="02040503050201020203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sz="3000" dirty="0">
                <a:solidFill>
                  <a:srgbClr val="0166B3"/>
                </a:solidFill>
                <a:latin typeface="Minion Pro Med" panose="02040503050201020203" pitchFamily="18" charset="0"/>
                <a:hlinkClick r:id="rId4"/>
              </a:rPr>
              <a:t>sayapin@nubip.edu.ua</a:t>
            </a:r>
            <a:endParaRPr lang="uk-UA" sz="3000" dirty="0">
              <a:solidFill>
                <a:srgbClr val="0166B3"/>
              </a:solidFill>
              <a:latin typeface="Minion Pro Med" panose="02040503050201020203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sz="3000" dirty="0">
                <a:solidFill>
                  <a:srgbClr val="0166B3"/>
                </a:solidFill>
                <a:latin typeface="Minion Pro Med" panose="02040503050201020203" pitchFamily="18" charset="0"/>
              </a:rPr>
              <a:t>aitc@nubip.edu.ua</a:t>
            </a:r>
            <a:endParaRPr lang="ru-RU" sz="30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080720-C83B-615A-F700-3DA0ADDF4699}"/>
              </a:ext>
            </a:extLst>
          </p:cNvPr>
          <p:cNvSpPr txBox="1"/>
          <p:nvPr/>
        </p:nvSpPr>
        <p:spPr>
          <a:xfrm>
            <a:off x="672234" y="5873119"/>
            <a:ext cx="4143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166B3"/>
                </a:solidFill>
                <a:latin typeface="Minion Pro Med" panose="02040503050201020203" pitchFamily="18" charset="0"/>
              </a:rPr>
              <a:t>nubip.edu.ua</a:t>
            </a:r>
            <a:endParaRPr lang="ru-RU" sz="24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0910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6438</TotalTime>
  <Words>530</Words>
  <Application>Microsoft Office PowerPoint</Application>
  <PresentationFormat>Широкий екран</PresentationFormat>
  <Paragraphs>39</Paragraphs>
  <Slides>7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Minion Pro Med</vt:lpstr>
      <vt:lpstr>Minion Pro SmBd</vt:lpstr>
      <vt:lpstr>Тема Office</vt:lpstr>
      <vt:lpstr>Веб-платформа Центру трансферу технологій штучного інтелекту для відновлення сільськогосподарських земель (AITC) –  https://aitc.edorada.org/</vt:lpstr>
      <vt:lpstr>Веб-платформа Інформаційної підтримки Центру трансферу технологій штучного інтелекту для відновлення сільськогосподарських земель, які пошкоджені після військових дій</vt:lpstr>
      <vt:lpstr>Розробка веб-платформи центру трансферу технологій ШІ для відновлення пошкоджених земель з е-системою консультування агровиробників</vt:lpstr>
      <vt:lpstr>Загальна конструкція та можливості веб-платформи AITC </vt:lpstr>
      <vt:lpstr>Інтерфейс користувача. Управління користувачами, структурою та контентом</vt:lpstr>
      <vt:lpstr>Веб-платформа Інформаційної підтримки Центру трансферу технологій штучного інтелекту для відновлення сільськогосподарських земель, які пошкоджені після військових дій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Запровадження штучного інтелекту в освітній і науковий процеси</dc:title>
  <dc:creator>Denys Ruden</dc:creator>
  <cp:lastModifiedBy>Саяпін Сергій</cp:lastModifiedBy>
  <cp:revision>28</cp:revision>
  <dcterms:created xsi:type="dcterms:W3CDTF">2024-08-13T09:17:14Z</dcterms:created>
  <dcterms:modified xsi:type="dcterms:W3CDTF">2025-07-01T09:27:13Z</dcterms:modified>
</cp:coreProperties>
</file>