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7104050" cy="10234600"/>
  <p:embeddedFontLst>
    <p:embeddedFont>
      <p:font typeface="Roboto Thin"/>
      <p:regular r:id="rId12"/>
      <p:bold r:id="rId13"/>
      <p:italic r:id="rId14"/>
      <p:boldItalic r:id="rId15"/>
    </p:embeddedFont>
    <p:embeddedFont>
      <p:font typeface="Roboto Medium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EB Garamon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gsHnlwjPaH3BNiznERwE0jnK/f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E0820F-5208-4BFD-A972-9AE42DFEF15D}">
  <a:tblStyle styleId="{02E0820F-5208-4BFD-A972-9AE42DFEF15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EBGaramond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-italic.fntdata"/><Relationship Id="rId25" Type="http://schemas.openxmlformats.org/officeDocument/2006/relationships/font" Target="fonts/EBGaramond-bold.fntdata"/><Relationship Id="rId28" Type="http://customschemas.google.com/relationships/presentationmetadata" Target="metadata"/><Relationship Id="rId27" Type="http://schemas.openxmlformats.org/officeDocument/2006/relationships/font" Target="fonts/EB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Thin-bold.fntdata"/><Relationship Id="rId12" Type="http://schemas.openxmlformats.org/officeDocument/2006/relationships/font" Target="fonts/RobotoThin-regular.fntdata"/><Relationship Id="rId15" Type="http://schemas.openxmlformats.org/officeDocument/2006/relationships/font" Target="fonts/RobotoThin-boldItalic.fntdata"/><Relationship Id="rId14" Type="http://schemas.openxmlformats.org/officeDocument/2006/relationships/font" Target="fonts/RobotoThin-italic.fntdata"/><Relationship Id="rId17" Type="http://schemas.openxmlformats.org/officeDocument/2006/relationships/font" Target="fonts/RobotoMedium-bold.fntdata"/><Relationship Id="rId16" Type="http://schemas.openxmlformats.org/officeDocument/2006/relationships/font" Target="fonts/RobotoMedium-regular.fntdata"/><Relationship Id="rId19" Type="http://schemas.openxmlformats.org/officeDocument/2006/relationships/font" Target="fonts/RobotoMedium-boldItalic.fntdata"/><Relationship Id="rId18" Type="http://schemas.openxmlformats.org/officeDocument/2006/relationships/font" Target="fonts/Roboto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1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993" y="1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81013" y="1277938"/>
            <a:ext cx="6143625" cy="3455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721108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481013" y="1277938"/>
            <a:ext cx="6143625" cy="3455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 txBox="1"/>
          <p:nvPr>
            <p:ph idx="12" type="sldNum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/>
          <p:nvPr>
            <p:ph idx="2" type="sldImg"/>
          </p:nvPr>
        </p:nvSpPr>
        <p:spPr>
          <a:xfrm>
            <a:off x="481013" y="1277938"/>
            <a:ext cx="6143625" cy="3455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:notes"/>
          <p:cNvSpPr txBox="1"/>
          <p:nvPr>
            <p:ph idx="12" type="sldNum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d5a8efd48_0_20:notes"/>
          <p:cNvSpPr/>
          <p:nvPr>
            <p:ph idx="2" type="sldImg"/>
          </p:nvPr>
        </p:nvSpPr>
        <p:spPr>
          <a:xfrm>
            <a:off x="481013" y="1277938"/>
            <a:ext cx="6143700" cy="345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33d5a8efd48_0_20:notes"/>
          <p:cNvSpPr txBox="1"/>
          <p:nvPr>
            <p:ph idx="1" type="body"/>
          </p:nvPr>
        </p:nvSpPr>
        <p:spPr>
          <a:xfrm>
            <a:off x="710407" y="4925408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33d5a8efd48_0_20:notes"/>
          <p:cNvSpPr txBox="1"/>
          <p:nvPr>
            <p:ph idx="12" type="sldNum"/>
          </p:nvPr>
        </p:nvSpPr>
        <p:spPr>
          <a:xfrm>
            <a:off x="4023993" y="9721108"/>
            <a:ext cx="30783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d5a8efd48_0_13:notes"/>
          <p:cNvSpPr/>
          <p:nvPr>
            <p:ph idx="2" type="sldImg"/>
          </p:nvPr>
        </p:nvSpPr>
        <p:spPr>
          <a:xfrm>
            <a:off x="481013" y="1277938"/>
            <a:ext cx="6143700" cy="345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33d5a8efd48_0_13:notes"/>
          <p:cNvSpPr txBox="1"/>
          <p:nvPr>
            <p:ph idx="1" type="body"/>
          </p:nvPr>
        </p:nvSpPr>
        <p:spPr>
          <a:xfrm>
            <a:off x="710407" y="4925408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33d5a8efd48_0_13:notes"/>
          <p:cNvSpPr txBox="1"/>
          <p:nvPr>
            <p:ph idx="12" type="sldNum"/>
          </p:nvPr>
        </p:nvSpPr>
        <p:spPr>
          <a:xfrm>
            <a:off x="4023993" y="9721108"/>
            <a:ext cx="30783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d5a8efd48_0_1:notes"/>
          <p:cNvSpPr/>
          <p:nvPr>
            <p:ph idx="2" type="sldImg"/>
          </p:nvPr>
        </p:nvSpPr>
        <p:spPr>
          <a:xfrm>
            <a:off x="481013" y="1277938"/>
            <a:ext cx="6143700" cy="345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33d5a8efd48_0_1:notes"/>
          <p:cNvSpPr txBox="1"/>
          <p:nvPr>
            <p:ph idx="1" type="body"/>
          </p:nvPr>
        </p:nvSpPr>
        <p:spPr>
          <a:xfrm>
            <a:off x="710407" y="4925408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33d5a8efd48_0_1:notes"/>
          <p:cNvSpPr txBox="1"/>
          <p:nvPr>
            <p:ph idx="12" type="sldNum"/>
          </p:nvPr>
        </p:nvSpPr>
        <p:spPr>
          <a:xfrm>
            <a:off x="4023993" y="9721108"/>
            <a:ext cx="30783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481013" y="1277938"/>
            <a:ext cx="6143625" cy="3455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75" spcFirstLastPara="1" rIns="99075" wrap="square" tIns="4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 txBox="1"/>
          <p:nvPr>
            <p:ph idx="12" type="sldNum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75" spcFirstLastPara="1" rIns="9907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ctrTitle"/>
          </p:nvPr>
        </p:nvSpPr>
        <p:spPr>
          <a:xfrm>
            <a:off x="5228948" y="1122363"/>
            <a:ext cx="543905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5672830" y="3602038"/>
            <a:ext cx="499516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4184" l="25242" r="51616" t="8226"/>
          <a:stretch/>
        </p:blipFill>
        <p:spPr>
          <a:xfrm>
            <a:off x="0" y="0"/>
            <a:ext cx="3225421" cy="686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idx="1" type="body"/>
          </p:nvPr>
        </p:nvSpPr>
        <p:spPr>
          <a:xfrm>
            <a:off x="518605" y="1278384"/>
            <a:ext cx="11572042" cy="4898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 b="18233" l="16208" r="16841" t="62439"/>
          <a:stretch/>
        </p:blipFill>
        <p:spPr>
          <a:xfrm>
            <a:off x="0" y="41773"/>
            <a:ext cx="3858322" cy="62656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/>
          <p:nvPr/>
        </p:nvSpPr>
        <p:spPr>
          <a:xfrm>
            <a:off x="11536532" y="0"/>
            <a:ext cx="655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uk-UA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518604" y="507169"/>
            <a:ext cx="11572042" cy="691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B3"/>
              </a:buClr>
              <a:buSzPts val="2800"/>
              <a:buFont typeface="Calibri"/>
              <a:buNone/>
              <a:defRPr b="1" sz="2800">
                <a:solidFill>
                  <a:srgbClr val="0166B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/>
        </p:nvSpPr>
        <p:spPr>
          <a:xfrm>
            <a:off x="9347447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600" u="none" cap="none" strike="noStrike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nubip.edu.ua</a:t>
            </a:r>
            <a:endParaRPr b="0" i="0" sz="1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18233" l="16208" r="16841" t="62439"/>
          <a:stretch/>
        </p:blipFill>
        <p:spPr>
          <a:xfrm>
            <a:off x="0" y="41773"/>
            <a:ext cx="3858322" cy="62656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/>
          <p:nvPr/>
        </p:nvSpPr>
        <p:spPr>
          <a:xfrm>
            <a:off x="11536532" y="0"/>
            <a:ext cx="655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uk-UA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7"/>
          <p:cNvSpPr txBox="1"/>
          <p:nvPr>
            <p:ph type="title"/>
          </p:nvPr>
        </p:nvSpPr>
        <p:spPr>
          <a:xfrm>
            <a:off x="518603" y="507169"/>
            <a:ext cx="11572044" cy="709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B3"/>
              </a:buClr>
              <a:buSzPts val="2800"/>
              <a:buFont typeface="Calibri"/>
              <a:buNone/>
              <a:defRPr b="1" sz="2800">
                <a:solidFill>
                  <a:srgbClr val="0166B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/>
        </p:nvSpPr>
        <p:spPr>
          <a:xfrm>
            <a:off x="9347447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600" u="none" cap="none" strike="noStrike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nubip.edu.ua</a:t>
            </a:r>
            <a:endParaRPr b="0" i="0" sz="1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>
  <p:cSld name="Два объекта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 b="18233" l="16208" r="16841" t="62439"/>
          <a:stretch/>
        </p:blipFill>
        <p:spPr>
          <a:xfrm>
            <a:off x="0" y="41773"/>
            <a:ext cx="3858322" cy="62656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/>
          <p:nvPr/>
        </p:nvSpPr>
        <p:spPr>
          <a:xfrm>
            <a:off x="11536532" y="0"/>
            <a:ext cx="655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518603" y="507169"/>
            <a:ext cx="11572044" cy="700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B3"/>
              </a:buClr>
              <a:buSzPts val="2800"/>
              <a:buFont typeface="Calibri"/>
              <a:buNone/>
              <a:defRPr b="1" sz="2800">
                <a:solidFill>
                  <a:srgbClr val="0166B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/>
        </p:nvSpPr>
        <p:spPr>
          <a:xfrm>
            <a:off x="9347447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nubip.edu.ua</a:t>
            </a:r>
            <a:endParaRPr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>
  <p:cSld name="Сравнение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b="18233" l="16208" r="16841" t="62439"/>
          <a:stretch/>
        </p:blipFill>
        <p:spPr>
          <a:xfrm>
            <a:off x="0" y="41773"/>
            <a:ext cx="3858322" cy="62656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/>
        </p:nvSpPr>
        <p:spPr>
          <a:xfrm>
            <a:off x="11536532" y="0"/>
            <a:ext cx="655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518603" y="507169"/>
            <a:ext cx="11572044" cy="7534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B3"/>
              </a:buClr>
              <a:buSzPts val="2800"/>
              <a:buFont typeface="Calibri"/>
              <a:buNone/>
              <a:defRPr b="1" sz="2800">
                <a:solidFill>
                  <a:srgbClr val="0166B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/>
        </p:nvSpPr>
        <p:spPr>
          <a:xfrm>
            <a:off x="9347447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nubip.edu.ua</a:t>
            </a:r>
            <a:endParaRPr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/>
          </a:blip>
          <a:srcRect b="18233" l="16208" r="16841" t="62439"/>
          <a:stretch/>
        </p:blipFill>
        <p:spPr>
          <a:xfrm>
            <a:off x="0" y="41773"/>
            <a:ext cx="3858322" cy="62656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/>
          <p:nvPr/>
        </p:nvSpPr>
        <p:spPr>
          <a:xfrm>
            <a:off x="11536532" y="0"/>
            <a:ext cx="655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uk-UA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/>
        </p:nvSpPr>
        <p:spPr>
          <a:xfrm>
            <a:off x="9347447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nubip.edu.ua</a:t>
            </a:r>
            <a:endParaRPr sz="16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/>
        </p:nvSpPr>
        <p:spPr>
          <a:xfrm>
            <a:off x="3772273" y="79102"/>
            <a:ext cx="8297807" cy="1389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B3"/>
              </a:buClr>
              <a:buSzPts val="2800"/>
              <a:buFont typeface="EB Garamond"/>
              <a:buNone/>
            </a:pPr>
            <a:r>
              <a:rPr b="0" i="0" lang="uk-UA" sz="2800" u="none" cap="none" strike="noStrike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НАЦІОНАЛЬНИЙ УНІВЕРСИТЕТ БІОРЕСУРСІВ </a:t>
            </a:r>
            <a:br>
              <a:rPr b="0" i="0" lang="uk-UA" sz="2800" u="none" cap="none" strike="noStrike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0" i="0" lang="uk-UA" sz="2800" u="none" cap="none" strike="noStrike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І ПРИРОДОКОРИСТУВАННЯ УКРАЇНИ</a:t>
            </a:r>
            <a:endParaRPr b="0" i="0" sz="2800" u="none" cap="none" strike="noStrike">
              <a:solidFill>
                <a:srgbClr val="0166B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6" name="Google Shape;66;p1"/>
          <p:cNvSpPr txBox="1"/>
          <p:nvPr>
            <p:ph type="ctrTitle"/>
          </p:nvPr>
        </p:nvSpPr>
        <p:spPr>
          <a:xfrm>
            <a:off x="3772272" y="1933998"/>
            <a:ext cx="8297807" cy="2220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B3"/>
              </a:buClr>
              <a:buSzPts val="4800"/>
              <a:buFont typeface="EB Garamond"/>
              <a:buNone/>
            </a:pPr>
            <a:r>
              <a:rPr lang="uk-UA" sz="4600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М</a:t>
            </a:r>
            <a:r>
              <a:rPr lang="uk-UA" sz="4600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ультисенсорні технології в інтелектуальних системах моніторингу ґрунтів деградованих внаслідок військових дій</a:t>
            </a:r>
            <a:endParaRPr sz="5800"/>
          </a:p>
        </p:txBody>
      </p:sp>
      <p:sp>
        <p:nvSpPr>
          <p:cNvPr id="67" name="Google Shape;67;p1"/>
          <p:cNvSpPr txBox="1"/>
          <p:nvPr/>
        </p:nvSpPr>
        <p:spPr>
          <a:xfrm>
            <a:off x="3772271" y="4528498"/>
            <a:ext cx="8297807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Олексій</a:t>
            </a:r>
            <a:r>
              <a:rPr b="0" i="0" lang="uk-UA" sz="3000" u="none" cap="none" strike="noStrike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uk-UA" sz="3000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ЦИГАНОВ</a:t>
            </a:r>
            <a:endParaRPr/>
          </a:p>
        </p:txBody>
      </p:sp>
      <p:sp>
        <p:nvSpPr>
          <p:cNvPr id="68" name="Google Shape;68;p1"/>
          <p:cNvSpPr txBox="1"/>
          <p:nvPr/>
        </p:nvSpPr>
        <p:spPr>
          <a:xfrm>
            <a:off x="3772270" y="6175989"/>
            <a:ext cx="82978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2025 р.</a:t>
            </a:r>
            <a:endParaRPr b="0" i="0" sz="1800" u="none" cap="none" strike="noStrike">
              <a:solidFill>
                <a:srgbClr val="0166B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>
            <p:ph type="title"/>
          </p:nvPr>
        </p:nvSpPr>
        <p:spPr>
          <a:xfrm>
            <a:off x="351879" y="663519"/>
            <a:ext cx="11571900" cy="6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B3"/>
              </a:buClr>
              <a:buSzPct val="100000"/>
              <a:buFont typeface="EB Garamond"/>
              <a:buNone/>
            </a:pPr>
            <a:r>
              <a:rPr lang="uk-UA">
                <a:latin typeface="EB Garamond"/>
                <a:ea typeface="EB Garamond"/>
                <a:cs typeface="EB Garamond"/>
                <a:sym typeface="EB Garamond"/>
              </a:rPr>
              <a:t>Приклад використання Мультисенсорних платформ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B3"/>
              </a:buClr>
              <a:buSzPct val="100000"/>
              <a:buFont typeface="EB Garamond"/>
              <a:buNone/>
            </a:pPr>
            <a:r>
              <a:rPr lang="uk-UA">
                <a:latin typeface="EB Garamond"/>
                <a:ea typeface="EB Garamond"/>
                <a:cs typeface="EB Garamond"/>
                <a:sym typeface="EB Garamond"/>
              </a:rPr>
              <a:t>Поєднання видимого, інфрачервоного, теплового спектрів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 b="0" l="0" r="8290" t="0"/>
          <a:stretch/>
        </p:blipFill>
        <p:spPr>
          <a:xfrm>
            <a:off x="2695475" y="1932900"/>
            <a:ext cx="7424750" cy="40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d5a8efd48_0_20"/>
          <p:cNvSpPr txBox="1"/>
          <p:nvPr>
            <p:ph type="title"/>
          </p:nvPr>
        </p:nvSpPr>
        <p:spPr>
          <a:xfrm>
            <a:off x="351879" y="663519"/>
            <a:ext cx="11571900" cy="6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142"/>
              <a:buFont typeface="Arial"/>
              <a:buNone/>
            </a:pPr>
            <a:r>
              <a:rPr lang="uk-UA">
                <a:latin typeface="EB Garamond"/>
                <a:ea typeface="EB Garamond"/>
                <a:cs typeface="EB Garamond"/>
                <a:sym typeface="EB Garamond"/>
              </a:rPr>
              <a:t>Мультисенсорні технології та спектр діагностованих ґрунтових характеристик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2" name="Google Shape;82;g33d5a8efd48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7725" y="1240476"/>
            <a:ext cx="7267751" cy="561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d5a8efd48_0_13"/>
          <p:cNvSpPr txBox="1"/>
          <p:nvPr>
            <p:ph type="title"/>
          </p:nvPr>
        </p:nvSpPr>
        <p:spPr>
          <a:xfrm>
            <a:off x="518604" y="507169"/>
            <a:ext cx="11571900" cy="6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B3"/>
              </a:buClr>
              <a:buSzPct val="100000"/>
              <a:buFont typeface="EB Garamond"/>
              <a:buNone/>
            </a:pPr>
            <a:r>
              <a:rPr lang="uk-UA">
                <a:latin typeface="EB Garamond"/>
                <a:ea typeface="EB Garamond"/>
                <a:cs typeface="EB Garamond"/>
                <a:sym typeface="EB Garamond"/>
              </a:rPr>
              <a:t>Основні характеристики різних типів інтелектуальних роботизованих систем для моніторингу ґрунтів </a:t>
            </a:r>
            <a:endParaRPr/>
          </a:p>
        </p:txBody>
      </p:sp>
      <p:graphicFrame>
        <p:nvGraphicFramePr>
          <p:cNvPr id="89" name="Google Shape;89;g33d5a8efd48_0_13"/>
          <p:cNvGraphicFramePr/>
          <p:nvPr/>
        </p:nvGraphicFramePr>
        <p:xfrm>
          <a:off x="2404875" y="144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{02E0820F-5208-4BFD-A972-9AE42DFEF15D}</a:tableStyleId>
              </a:tblPr>
              <a:tblGrid>
                <a:gridCol w="1224850"/>
                <a:gridCol w="1698600"/>
                <a:gridCol w="1733275"/>
                <a:gridCol w="1271075"/>
                <a:gridCol w="1606175"/>
              </a:tblGrid>
              <a:tr h="50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Тип платформи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Опис технологій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Переваги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Недоліки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Застосування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Повітряні платформи (дрони)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Мультиспектральні та гіперспектральні камери, LiDAR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Швидке охоплення великих територій; висока роздільна здатність зображень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Обмежена точність для детальних показників ґрунту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Виявлення змін у великих зонах, первинний моніторинг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Наземні платформи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Електромагнітна індукція, електричний опір,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фізико-хімічний аналіз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Висока точність аналізу ґрунту; зондування структурних характеристик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Обмежена мобільність на складному рельєфі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Локальний детальний аналіз, визначення ущільнення ґрунту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3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Мультисенсорні платформи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Комбінація теплових, інфрачервоних та видимих сенсорів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Можливість отримання багатошарової карти з різними характеристиками ґрунту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Висока вартість; потреба у складній обробці даних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Комплексне зондування з точним відображенням складу ґрунту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5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Кооперативні системи (дрони + наземні роботи)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Використання дронів для огляду і наземних роботів для дослідження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Ефективність та гнучкість; зниження затрат ресурсів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Вимагає складної координації між платформами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2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Зондування великих територій з аналізом критичних зон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d5a8efd48_0_1"/>
          <p:cNvSpPr txBox="1"/>
          <p:nvPr>
            <p:ph type="title"/>
          </p:nvPr>
        </p:nvSpPr>
        <p:spPr>
          <a:xfrm>
            <a:off x="518604" y="507169"/>
            <a:ext cx="11571900" cy="6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66B3"/>
              </a:buClr>
              <a:buSzPts val="2800"/>
              <a:buFont typeface="EB Garamond"/>
              <a:buNone/>
            </a:pPr>
            <a:r>
              <a:rPr lang="uk-UA">
                <a:latin typeface="EB Garamond"/>
                <a:ea typeface="EB Garamond"/>
                <a:cs typeface="EB Garamond"/>
                <a:sym typeface="EB Garamond"/>
              </a:rPr>
              <a:t>Повітряні платформи (дрони) LIDAR технологія</a:t>
            </a:r>
            <a:endParaRPr/>
          </a:p>
        </p:txBody>
      </p:sp>
      <p:pic>
        <p:nvPicPr>
          <p:cNvPr id="96" name="Google Shape;96;g33d5a8efd48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0975" y="1094150"/>
            <a:ext cx="6545399" cy="367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g33d5a8efd48_0_1"/>
          <p:cNvGrpSpPr/>
          <p:nvPr/>
        </p:nvGrpSpPr>
        <p:grpSpPr>
          <a:xfrm>
            <a:off x="1592052" y="3995740"/>
            <a:ext cx="2436000" cy="2420100"/>
            <a:chOff x="195427" y="3266165"/>
            <a:chExt cx="2436000" cy="2420100"/>
          </a:xfrm>
        </p:grpSpPr>
        <p:sp>
          <p:nvSpPr>
            <p:cNvPr id="98" name="Google Shape;98;g33d5a8efd48_0_1"/>
            <p:cNvSpPr/>
            <p:nvPr/>
          </p:nvSpPr>
          <p:spPr>
            <a:xfrm>
              <a:off x="195427" y="3266165"/>
              <a:ext cx="2436000" cy="24201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33d5a8efd48_0_1"/>
            <p:cNvSpPr/>
            <p:nvPr/>
          </p:nvSpPr>
          <p:spPr>
            <a:xfrm>
              <a:off x="333039" y="4124479"/>
              <a:ext cx="2158800" cy="59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1D7E7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0" name="Google Shape;100;g33d5a8efd48_0_1"/>
            <p:cNvSpPr/>
            <p:nvPr/>
          </p:nvSpPr>
          <p:spPr>
            <a:xfrm>
              <a:off x="333045" y="4124496"/>
              <a:ext cx="2158800" cy="141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uk-UA" sz="1200" u="none" cap="none" strike="noStrike">
                  <a:solidFill>
                    <a:srgbClr val="1D7E75"/>
                  </a:solidFill>
                  <a:latin typeface="Roboto"/>
                  <a:ea typeface="Roboto"/>
                  <a:cs typeface="Roboto"/>
                  <a:sym typeface="Roboto"/>
                </a:rPr>
                <a:t>Саме стільки земель сільськогосподарського призначення потребують обстеження і можуть бути забрудненими</a:t>
              </a:r>
              <a:endParaRPr b="1" i="0" sz="1100" u="none" cap="none" strike="noStrike">
                <a:solidFill>
                  <a:srgbClr val="1D7E7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g33d5a8efd48_0_1"/>
            <p:cNvSpPr/>
            <p:nvPr/>
          </p:nvSpPr>
          <p:spPr>
            <a:xfrm>
              <a:off x="332952" y="3391369"/>
              <a:ext cx="2158800" cy="65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uk-UA" sz="2400" u="none" cap="none" strike="noStrike">
                  <a:solidFill>
                    <a:srgbClr val="1D7E75"/>
                  </a:solidFill>
                  <a:latin typeface="Roboto"/>
                  <a:ea typeface="Roboto"/>
                  <a:cs typeface="Roboto"/>
                  <a:sym typeface="Roboto"/>
                </a:rPr>
                <a:t>5 млн гектар</a:t>
              </a:r>
              <a:endParaRPr b="0" i="0" sz="2400" u="none" cap="none" strike="noStrike">
                <a:solidFill>
                  <a:srgbClr val="1D7E75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4194" l="24805" r="52768" t="14245"/>
          <a:stretch/>
        </p:blipFill>
        <p:spPr>
          <a:xfrm>
            <a:off x="8833253" y="-6457"/>
            <a:ext cx="3358747" cy="687091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672234" y="3024981"/>
            <a:ext cx="7749168" cy="808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Олексій Циганов</a:t>
            </a:r>
            <a:r>
              <a:rPr b="0" i="0" lang="uk-UA" sz="3000" u="none" cap="none" strike="noStrike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,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Ассистент, аспірант денної форми навчання кафедри компʼютерних систем, мереж і кібербезпеки.</a:t>
            </a:r>
            <a:endParaRPr b="0" i="0" sz="3000" u="none" cap="none" strike="noStrike">
              <a:solidFill>
                <a:srgbClr val="0166B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3000" u="none" cap="none" strike="noStrike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+380 </a:t>
            </a:r>
            <a:r>
              <a:rPr lang="uk-UA" sz="3000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957635802</a:t>
            </a:r>
            <a:endParaRPr b="0" i="0" sz="3000" u="none" cap="none" strike="noStrike">
              <a:solidFill>
                <a:srgbClr val="0166B3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o</a:t>
            </a:r>
            <a:r>
              <a:rPr b="0" i="0" lang="uk-UA" sz="3000" u="none" cap="none" strike="noStrike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r>
              <a:rPr lang="uk-UA" sz="3000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tsyganov</a:t>
            </a:r>
            <a:r>
              <a:rPr b="0" i="0" lang="uk-UA" sz="3000" u="none" cap="none" strike="noStrike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@nubip.edu.ua</a:t>
            </a:r>
            <a:endParaRPr b="0" i="0" sz="3000" u="none" cap="none" strike="noStrike">
              <a:solidFill>
                <a:srgbClr val="0166B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672234" y="5873119"/>
            <a:ext cx="41437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2400" u="none" cap="none" strike="noStrike">
                <a:solidFill>
                  <a:srgbClr val="0166B3"/>
                </a:solidFill>
                <a:latin typeface="EB Garamond"/>
                <a:ea typeface="EB Garamond"/>
                <a:cs typeface="EB Garamond"/>
                <a:sym typeface="EB Garamond"/>
              </a:rPr>
              <a:t>nubip.edu.ua</a:t>
            </a:r>
            <a:endParaRPr sz="2400">
              <a:solidFill>
                <a:srgbClr val="0166B3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2024-08-13T09:17:14Z</dcterms:created>
  <dc:creator>Denys Ruden</dc:creator>
</cp:coreProperties>
</file>