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AB91-318B-4A51-8560-C97215B5F47A}" type="datetimeFigureOut">
              <a:rPr lang="ru-UA" smtClean="0"/>
              <a:t>02.07.2025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5AF72-5B3E-44ED-A0F5-B1E1FC3FBCC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475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966-F691-453C-9700-A2B7BE32F17C}" type="datetime1">
              <a:rPr lang="ru-UA" smtClean="0"/>
              <a:t>02.07.2025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262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A55-9323-4310-A69D-B11D36CCAC61}" type="datetime1">
              <a:rPr lang="ru-UA" smtClean="0"/>
              <a:t>02.07.2025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30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B7FE-4C40-4F82-8A0C-E5CB8FA1AECC}" type="datetime1">
              <a:rPr lang="ru-UA" smtClean="0"/>
              <a:t>02.07.2025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44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B8CC-D2B8-4FC6-A9A3-48DC5F78DBB4}" type="datetime1">
              <a:rPr lang="ru-UA" smtClean="0"/>
              <a:t>02.07.2025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103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D169-654C-4212-BC79-1BFE52D1F821}" type="datetime1">
              <a:rPr lang="ru-UA" smtClean="0"/>
              <a:t>02.07.2025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348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926B-3954-4D76-94AB-DA6A14158317}" type="datetime1">
              <a:rPr lang="ru-UA" smtClean="0"/>
              <a:t>02.07.2025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041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9C1C-79AA-4C52-85EC-BE304D272C3B}" type="datetime1">
              <a:rPr lang="ru-UA" smtClean="0"/>
              <a:t>02.07.2025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8274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CC9C-6DCC-4947-9ED9-348F79DF0F46}" type="datetime1">
              <a:rPr lang="ru-UA" smtClean="0"/>
              <a:t>02.07.2025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26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9E3F-A38C-470C-AE2F-C9892C15713D}" type="datetime1">
              <a:rPr lang="ru-UA" smtClean="0"/>
              <a:t>02.07.2025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960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3834-DA32-4094-A4A9-BCBDF4D0B189}" type="datetime1">
              <a:rPr lang="ru-UA" smtClean="0"/>
              <a:t>02.07.2025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72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42E4-08D2-406A-ADC0-ACF714242920}" type="datetime1">
              <a:rPr lang="ru-UA" smtClean="0"/>
              <a:t>02.07.2025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307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70BB-A796-4EBD-AED7-83A9E17D995C}" type="datetime1">
              <a:rPr lang="ru-UA" smtClean="0"/>
              <a:t>02.07.2025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614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61E6-41E5-4809-A464-89E591D49EFD}" type="datetime1">
              <a:rPr lang="ru-UA" smtClean="0"/>
              <a:t>02.07.2025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48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8D51-9020-46F5-A168-91D108F40BD6}" type="datetime1">
              <a:rPr lang="ru-UA" smtClean="0"/>
              <a:t>02.07.2025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22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FC0-A5E6-4D8D-8283-0441E2086587}" type="datetime1">
              <a:rPr lang="ru-UA" smtClean="0"/>
              <a:t>02.07.2025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030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32F-4DDD-47B2-A9B6-F684F7D78C3E}" type="datetime1">
              <a:rPr lang="ru-UA" smtClean="0"/>
              <a:t>02.07.2025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UA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442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83319-43A3-4A93-9440-5893F98199DC}" type="datetime1">
              <a:rPr lang="ru-UA" smtClean="0"/>
              <a:t>02.07.2025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U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1B2D81-FFAA-4FFD-9149-AF30695FF0E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905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3500A7-4A30-6E81-D33B-0357C1B36782}"/>
              </a:ext>
            </a:extLst>
          </p:cNvPr>
          <p:cNvSpPr txBox="1"/>
          <p:nvPr/>
        </p:nvSpPr>
        <p:spPr>
          <a:xfrm>
            <a:off x="1243584" y="1848535"/>
            <a:ext cx="80924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Методологія відбору зразків при діагностиці </a:t>
            </a:r>
            <a:r>
              <a:rPr lang="uk-UA" sz="4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мілітарно</a:t>
            </a:r>
            <a:r>
              <a:rPr lang="uk-UA" sz="4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забруднених земель.</a:t>
            </a:r>
            <a:endParaRPr lang="ru-UA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E286C73-D97B-A508-E79D-130BD476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303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485B8-C108-E211-8CD8-4078905A4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7FB961-9D56-5B58-CBCB-9D7C7ABB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10</a:t>
            </a:fld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E7634-2B8F-92B1-DD4D-8BEB4F5BAC2C}"/>
              </a:ext>
            </a:extLst>
          </p:cNvPr>
          <p:cNvSpPr txBox="1"/>
          <p:nvPr/>
        </p:nvSpPr>
        <p:spPr>
          <a:xfrm>
            <a:off x="2595906" y="433952"/>
            <a:ext cx="6103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Стратифікований </a:t>
            </a:r>
            <a:r>
              <a:rPr lang="uk-UA" sz="2800" b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рендомізований</a:t>
            </a:r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відбір проб</a:t>
            </a:r>
            <a:endParaRPr lang="ru-U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151C4-C094-3B16-9E7F-EF7CC6A327B3}"/>
              </a:ext>
            </a:extLst>
          </p:cNvPr>
          <p:cNvSpPr txBox="1"/>
          <p:nvPr/>
        </p:nvSpPr>
        <p:spPr>
          <a:xfrm>
            <a:off x="1753385" y="4836827"/>
            <a:ext cx="77888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Недоліком методу є складнощі щодо інтерполяції між точками відбору проб, адже наступний відбір проб з ділянки для ідентифікації забруднених місць, заснований на первісних точках відбору проб, є утрудненим.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35DDC1-4737-2205-880B-549C7644E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48" y="1405551"/>
            <a:ext cx="4589761" cy="322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55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FCAB5-92C4-D50D-57CF-6C172CBD8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9E6500-8019-3270-1DE5-04AE3D07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11</a:t>
            </a:fld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2B129-EA72-8D8F-4036-644A3EB02A16}"/>
              </a:ext>
            </a:extLst>
          </p:cNvPr>
          <p:cNvSpPr txBox="1"/>
          <p:nvPr/>
        </p:nvSpPr>
        <p:spPr>
          <a:xfrm>
            <a:off x="2759697" y="201832"/>
            <a:ext cx="6103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Нелінійний </a:t>
            </a:r>
            <a:r>
              <a:rPr lang="uk-UA" sz="2800" b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рендомізований</a:t>
            </a:r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метод відбору проб 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правильною сіткою</a:t>
            </a:r>
            <a:endParaRPr lang="ru-U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395CFD-9BBD-1CD3-D399-659EA0E3A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84" y="1155939"/>
            <a:ext cx="4602480" cy="32080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CC3F0D-E89B-3717-BB98-F1256D5885BC}"/>
              </a:ext>
            </a:extLst>
          </p:cNvPr>
          <p:cNvSpPr txBox="1"/>
          <p:nvPr/>
        </p:nvSpPr>
        <p:spPr>
          <a:xfrm>
            <a:off x="2759697" y="5020527"/>
            <a:ext cx="610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цим методом лише одна з двох координат вибирається випадково.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3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6D5BA-BFD8-72CA-C74A-4B9B7F57E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2AE5EF-2831-924C-43BD-01EC64E2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12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844FF0-3805-0796-A6D0-840295578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31" y="2245019"/>
            <a:ext cx="3949838" cy="27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C051F-3C1B-8DC5-BF93-39036E5BDDCE}"/>
              </a:ext>
            </a:extLst>
          </p:cNvPr>
          <p:cNvSpPr txBox="1"/>
          <p:nvPr/>
        </p:nvSpPr>
        <p:spPr>
          <a:xfrm>
            <a:off x="1406899" y="220685"/>
            <a:ext cx="7867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 систематичного відбору проб ґрунту за 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використання рівносторонньої трикутної сітки</a:t>
            </a:r>
            <a:endParaRPr lang="ru-U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6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B76AD-D5C7-A125-5577-2F8B4C8D5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465E25-E178-1C77-1F61-1C26A441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13</a:t>
            </a:fld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1AC5B-7AD3-7C34-9B68-A69E0420B65F}"/>
              </a:ext>
            </a:extLst>
          </p:cNvPr>
          <p:cNvSpPr txBox="1"/>
          <p:nvPr/>
        </p:nvSpPr>
        <p:spPr>
          <a:xfrm>
            <a:off x="2241223" y="164126"/>
            <a:ext cx="6103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 відбору проб ґрунту уздовж лінійного джерела</a:t>
            </a:r>
            <a:endParaRPr lang="ru-U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2553A-4F7B-1FE4-B6BD-1776D1D60FCE}"/>
              </a:ext>
            </a:extLst>
          </p:cNvPr>
          <p:cNvSpPr txBox="1"/>
          <p:nvPr/>
        </p:nvSpPr>
        <p:spPr>
          <a:xfrm>
            <a:off x="2779973" y="5210365"/>
            <a:ext cx="5026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Використовується у випадку, якщо забруднення має лінійний характер. 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55C0F3-0EE8-8510-BE8C-8A5093E67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23" y="1529421"/>
            <a:ext cx="4363854" cy="3070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55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29DAB-9BE4-DAF0-BA01-67425036B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C185C4-DCEC-E4EB-2B82-35952C9D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14</a:t>
            </a:fld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9886C-C679-66BB-5FED-9E964B7E1F4E}"/>
              </a:ext>
            </a:extLst>
          </p:cNvPr>
          <p:cNvSpPr txBox="1"/>
          <p:nvPr/>
        </p:nvSpPr>
        <p:spPr>
          <a:xfrm>
            <a:off x="2637148" y="0"/>
            <a:ext cx="6103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Методика відбору проб ґрунту представлена у ДСТУ 4287:2004 </a:t>
            </a:r>
            <a:endParaRPr lang="ru-U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13999-965C-9578-7A95-3B6106164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84" y="818805"/>
            <a:ext cx="5133982" cy="393806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38319-9098-7A12-A90F-540EE5565F7A}"/>
              </a:ext>
            </a:extLst>
          </p:cNvPr>
          <p:cNvSpPr txBox="1"/>
          <p:nvPr/>
        </p:nvSpPr>
        <p:spPr>
          <a:xfrm>
            <a:off x="674559" y="4678127"/>
            <a:ext cx="94362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оцінки забруднення, окрім зразків забрудненої території (вирви, стоянки техніки, капоніри, тощо) відбирається також контрольна проба ґрунту – проба, відібрана за межею зони забруднення на суміжній земельній ділянці з цільовим призначенням або видом угідь, аналогічними із забрудненою земельною ділянкою.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2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40CB60-6271-D754-D6FA-963D90A29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8" y="1700169"/>
            <a:ext cx="9168062" cy="515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B0B436-BE10-210B-55D3-EFD1148C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15</a:t>
            </a:fld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0320-D8A0-646F-0317-38A20DD61CE1}"/>
              </a:ext>
            </a:extLst>
          </p:cNvPr>
          <p:cNvSpPr txBox="1"/>
          <p:nvPr/>
        </p:nvSpPr>
        <p:spPr>
          <a:xfrm>
            <a:off x="1049228" y="434557"/>
            <a:ext cx="8888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/>
              <a:t>Дякую за увагу!!!</a:t>
            </a:r>
            <a:endParaRPr lang="ru-UA" sz="8000" b="1" dirty="0"/>
          </a:p>
        </p:txBody>
      </p:sp>
    </p:spTree>
    <p:extLst>
      <p:ext uri="{BB962C8B-B14F-4D97-AF65-F5344CB8AC3E}">
        <p14:creationId xmlns:p14="http://schemas.microsoft.com/office/powerpoint/2010/main" val="244810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D5FC3-3E33-F8A2-9BC7-AA649ECD2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19CDC4-9077-46ED-7188-4D6E62216453}"/>
              </a:ext>
            </a:extLst>
          </p:cNvPr>
          <p:cNvSpPr txBox="1"/>
          <p:nvPr/>
        </p:nvSpPr>
        <p:spPr>
          <a:xfrm>
            <a:off x="994410" y="2241495"/>
            <a:ext cx="8750808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порушені проби (проби, отримані без будь-якої спроби зберегти структуру ґрунту);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непорушені проби (пропорційне об’єму відбирання проб, коли проби отримані у непорушеному стані із збереженням структури ґрунту).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B0D50-CCFC-5563-52EE-D60DDB04586E}"/>
              </a:ext>
            </a:extLst>
          </p:cNvPr>
          <p:cNvSpPr txBox="1"/>
          <p:nvPr/>
        </p:nvSpPr>
        <p:spPr>
          <a:xfrm>
            <a:off x="1810512" y="260167"/>
            <a:ext cx="7118604" cy="100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Типи проб ґрунту</a:t>
            </a:r>
            <a:r>
              <a:rPr lang="uk-UA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U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64331D4-B37E-7CE9-1567-3C38931B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58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89842-F17B-7718-B476-5F4AA65F6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C96FF6-C630-A424-C8A1-7910B256569F}"/>
              </a:ext>
            </a:extLst>
          </p:cNvPr>
          <p:cNvSpPr txBox="1"/>
          <p:nvPr/>
        </p:nvSpPr>
        <p:spPr>
          <a:xfrm>
            <a:off x="1124712" y="2067768"/>
            <a:ext cx="7956804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відбір проб для визначення якості ґрунту;</a:t>
            </a:r>
            <a:endParaRPr lang="ru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відбір проб при </a:t>
            </a: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складанні</a:t>
            </a:r>
            <a:r>
              <a:rPr lang="uk-U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ґрунтових карт;</a:t>
            </a:r>
            <a:endParaRPr lang="ru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відбір проб для підтримки юридичної чи контролюючої дії;</a:t>
            </a:r>
            <a:endParaRPr lang="ru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відбір проб як частина оцінки небезпеки  чи ризиків. </a:t>
            </a:r>
            <a:endParaRPr lang="ru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70B88-DAD4-CF07-B956-4B176CFB2054}"/>
              </a:ext>
            </a:extLst>
          </p:cNvPr>
          <p:cNvSpPr txBox="1"/>
          <p:nvPr/>
        </p:nvSpPr>
        <p:spPr>
          <a:xfrm>
            <a:off x="2470404" y="479623"/>
            <a:ext cx="60990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buNone/>
            </a:pPr>
            <a:r>
              <a:rPr lang="uk-UA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Основні цілі відбору ґрунтових проб:</a:t>
            </a:r>
            <a:endParaRPr lang="ru-U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62C553F-2D88-1F90-589B-F6925FC8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980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EEA92-F696-5B39-624A-0BA6671F8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190C33-633C-FCD7-707B-A4B272D3A6EC}"/>
              </a:ext>
            </a:extLst>
          </p:cNvPr>
          <p:cNvSpPr txBox="1"/>
          <p:nvPr/>
        </p:nvSpPr>
        <p:spPr>
          <a:xfrm>
            <a:off x="2766060" y="862322"/>
            <a:ext cx="6099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Діагональні схеми </a:t>
            </a:r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відбору проб ґрунту</a:t>
            </a:r>
            <a:endParaRPr lang="ru-U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4441C-CA9A-4EE4-ADDD-95FE8EEA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4</a:t>
            </a:fld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9A5D5-49EC-F0BB-A131-0A6C82529910}"/>
              </a:ext>
            </a:extLst>
          </p:cNvPr>
          <p:cNvSpPr txBox="1"/>
          <p:nvPr/>
        </p:nvSpPr>
        <p:spPr>
          <a:xfrm>
            <a:off x="2039120" y="5579697"/>
            <a:ext cx="6689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Придатні тільки для </a:t>
            </a:r>
            <a:r>
              <a:rPr lang="uk-UA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однорідно</a:t>
            </a:r>
            <a:r>
              <a:rPr lang="uk-UA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розвинутих площ.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EE8B7A-CAD0-57F2-82B8-F255FC96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216" y="2014467"/>
            <a:ext cx="7283314" cy="30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7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09CC1-8820-A426-84E3-27378FA52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19D9B8-18D3-1ECE-E69F-93D4D4FD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5</a:t>
            </a:fld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1F752-5D49-BA0B-D95D-5368F3897B35}"/>
              </a:ext>
            </a:extLst>
          </p:cNvPr>
          <p:cNvSpPr txBox="1"/>
          <p:nvPr/>
        </p:nvSpPr>
        <p:spPr>
          <a:xfrm>
            <a:off x="3044890" y="451513"/>
            <a:ext cx="6102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Схема відбору проб за зиґзаґоподібним перетинанням</a:t>
            </a:r>
            <a:endParaRPr lang="ru-U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48D1D-A5FA-5252-CE06-D2E874EA9F54}"/>
              </a:ext>
            </a:extLst>
          </p:cNvPr>
          <p:cNvSpPr txBox="1"/>
          <p:nvPr/>
        </p:nvSpPr>
        <p:spPr>
          <a:xfrm>
            <a:off x="1629910" y="5533530"/>
            <a:ext cx="7741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Застосовується для площ, на яких здійснюється постійний моніторинг, щоб одержати інформацію про довгострокові зміни унаслідок впливу людини в межах обраних ділянок 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A9A559-1A9C-2CBA-79F5-D185F833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852" y="1405620"/>
            <a:ext cx="5434811" cy="38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3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001E0-668D-4A71-F39D-284761D58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4F2A37-DFCE-6954-B069-AA06B03B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6</a:t>
            </a:fld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0CFFD-D8EC-7F2D-B507-C3BD8A346D40}"/>
              </a:ext>
            </a:extLst>
          </p:cNvPr>
          <p:cNvSpPr txBox="1"/>
          <p:nvPr/>
        </p:nvSpPr>
        <p:spPr>
          <a:xfrm>
            <a:off x="2295331" y="403163"/>
            <a:ext cx="6102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Схема відбору проб за методом обертових діагоналей </a:t>
            </a:r>
            <a:endParaRPr lang="ru-U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22A99E-B668-92AE-EEF8-72DB89E2F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9" y="1611016"/>
            <a:ext cx="4412344" cy="43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8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3938E-9A1B-30FD-7FCB-AFDE2E057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79CDDE-D681-284F-0BB7-42893776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7</a:t>
            </a:fld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1C473-B5BE-4D8A-B704-37CCCAE9454B}"/>
              </a:ext>
            </a:extLst>
          </p:cNvPr>
          <p:cNvSpPr txBox="1"/>
          <p:nvPr/>
        </p:nvSpPr>
        <p:spPr>
          <a:xfrm>
            <a:off x="2626903" y="142338"/>
            <a:ext cx="6102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Схема відбору зразків ґрунту методом «круглої сітки»</a:t>
            </a:r>
            <a:endParaRPr lang="ru-U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C72C57-2B70-D42E-3E50-6A4BDECDF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49" y="1261309"/>
            <a:ext cx="4490694" cy="36582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546479-846E-33C3-53E7-88757FB7556C}"/>
              </a:ext>
            </a:extLst>
          </p:cNvPr>
          <p:cNvSpPr txBox="1"/>
          <p:nvPr/>
        </p:nvSpPr>
        <p:spPr>
          <a:xfrm>
            <a:off x="2625269" y="5084446"/>
            <a:ext cx="61038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Придатні для окреслення обмежених областей забруднення, таких як резервуари для зберігання, але також і вказувати наявність впливу навколо регіонального джерела викидів, наприклад, викиди промислових підприємств. 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5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7B58-4FDC-F028-D8C1-43E7BF9A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8158E7-941A-53D4-DB46-E502036B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8</a:t>
            </a:fld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8CDC-6125-68BF-5795-7E10DB592969}"/>
              </a:ext>
            </a:extLst>
          </p:cNvPr>
          <p:cNvSpPr txBox="1"/>
          <p:nvPr/>
        </p:nvSpPr>
        <p:spPr>
          <a:xfrm>
            <a:off x="3044073" y="451513"/>
            <a:ext cx="6103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Систематичний відбір проб ґрунту («правильна сітка») </a:t>
            </a:r>
            <a:endParaRPr lang="ru-U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C7A392-5636-0495-5BCC-6C5407A7D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1595790"/>
            <a:ext cx="4693920" cy="32327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107762-996F-798C-3EFA-41DB80D4C3F7}"/>
              </a:ext>
            </a:extLst>
          </p:cNvPr>
          <p:cNvSpPr txBox="1"/>
          <p:nvPr/>
        </p:nvSpPr>
        <p:spPr>
          <a:xfrm>
            <a:off x="3044073" y="5023595"/>
            <a:ext cx="6103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Використовують як для дослідження забруднення ґрунту, так і з метою визначення рівня родючості ґрунту 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2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34F2B-CFE1-13D4-9C49-AAE9312AB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E42A45-03B7-ED98-E24D-7A86C20C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2D81-FFAA-4FFD-9149-AF30695FF0EF}" type="slidenum">
              <a:rPr lang="ru-UA" smtClean="0"/>
              <a:t>9</a:t>
            </a:fld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C57DB-69AD-454E-88EE-3B51DC57D75D}"/>
              </a:ext>
            </a:extLst>
          </p:cNvPr>
          <p:cNvSpPr txBox="1"/>
          <p:nvPr/>
        </p:nvSpPr>
        <p:spPr>
          <a:xfrm>
            <a:off x="2267443" y="5210365"/>
            <a:ext cx="6542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Використовується у випадках передбачуваного нерівномірного розташування забруднених зон. 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FF9EC-287F-B1A2-081A-41459A11B4BF}"/>
              </a:ext>
            </a:extLst>
          </p:cNvPr>
          <p:cNvSpPr txBox="1"/>
          <p:nvPr/>
        </p:nvSpPr>
        <p:spPr>
          <a:xfrm>
            <a:off x="2486809" y="309163"/>
            <a:ext cx="6103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Рендомізований</a:t>
            </a:r>
            <a:r>
              <a:rPr lang="uk-UA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метод відбору проб </a:t>
            </a:r>
            <a:endParaRPr lang="ru-U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C760E5-070B-0E07-3A4B-E33DC56AE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00" y="1501184"/>
            <a:ext cx="4389120" cy="3040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83019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363</Words>
  <Application>Microsoft Office PowerPoint</Application>
  <PresentationFormat>Широкоэкранный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Volodymyr</dc:creator>
  <cp:lastModifiedBy>Volodymyr</cp:lastModifiedBy>
  <cp:revision>15</cp:revision>
  <dcterms:created xsi:type="dcterms:W3CDTF">2025-07-01T11:54:31Z</dcterms:created>
  <dcterms:modified xsi:type="dcterms:W3CDTF">2025-07-01T22:02:46Z</dcterms:modified>
</cp:coreProperties>
</file>